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12" r:id="rId4"/>
  </p:sldMasterIdLst>
  <p:notesMasterIdLst>
    <p:notesMasterId r:id="rId29"/>
  </p:notesMasterIdLst>
  <p:sldIdLst>
    <p:sldId id="423" r:id="rId5"/>
    <p:sldId id="428" r:id="rId6"/>
    <p:sldId id="420" r:id="rId7"/>
    <p:sldId id="426" r:id="rId8"/>
    <p:sldId id="429" r:id="rId9"/>
    <p:sldId id="421" r:id="rId10"/>
    <p:sldId id="431" r:id="rId11"/>
    <p:sldId id="422" r:id="rId12"/>
    <p:sldId id="266" r:id="rId13"/>
    <p:sldId id="394" r:id="rId14"/>
    <p:sldId id="256" r:id="rId15"/>
    <p:sldId id="408" r:id="rId16"/>
    <p:sldId id="410" r:id="rId17"/>
    <p:sldId id="407" r:id="rId18"/>
    <p:sldId id="257" r:id="rId19"/>
    <p:sldId id="404" r:id="rId20"/>
    <p:sldId id="411" r:id="rId21"/>
    <p:sldId id="405" r:id="rId22"/>
    <p:sldId id="406" r:id="rId23"/>
    <p:sldId id="427" r:id="rId24"/>
    <p:sldId id="403" r:id="rId25"/>
    <p:sldId id="412" r:id="rId26"/>
    <p:sldId id="424" r:id="rId27"/>
    <p:sldId id="425" r:id="rId2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FF"/>
    <a:srgbClr val="D9D9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1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5C540-609A-4CF2-877A-AA1906898F29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6BEDA-AD3E-4B96-83DA-7E94C3F898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22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>
            <a:extLst>
              <a:ext uri="{FF2B5EF4-FFF2-40B4-BE49-F238E27FC236}">
                <a16:creationId xmlns:a16="http://schemas.microsoft.com/office/drawing/2014/main" id="{6DDA07A2-173C-46FD-806B-F6E0612A2C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備忘稿版面配置區 2">
            <a:extLst>
              <a:ext uri="{FF2B5EF4-FFF2-40B4-BE49-F238E27FC236}">
                <a16:creationId xmlns:a16="http://schemas.microsoft.com/office/drawing/2014/main" id="{79D98C39-8A18-490D-BA31-0E5BFE8E62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5124" name="投影片編號版面配置區 3">
            <a:extLst>
              <a:ext uri="{FF2B5EF4-FFF2-40B4-BE49-F238E27FC236}">
                <a16:creationId xmlns:a16="http://schemas.microsoft.com/office/drawing/2014/main" id="{34F35560-1FCA-45DC-90F2-03FF3DA9F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E20375B7-C7AB-4BA4-9A4B-BD811AF3118F}" type="slidenum">
              <a:rPr kumimoji="0" lang="zh-TW" altLang="en-US">
                <a:latin typeface="Calibri" panose="020F0502020204030204" pitchFamily="34" charset="0"/>
              </a:rPr>
              <a:pPr eaLnBrk="1" hangingPunct="1"/>
              <a:t>24</a:t>
            </a:fld>
            <a:endParaRPr kumimoji="0" lang="zh-TW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/>
          <p:nvPr/>
        </p:nvSpPr>
        <p:spPr>
          <a:xfrm flipV="1">
            <a:off x="0" y="197440"/>
            <a:ext cx="9906000" cy="7092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6"/>
          <p:cNvSpPr/>
          <p:nvPr/>
        </p:nvSpPr>
        <p:spPr>
          <a:xfrm>
            <a:off x="2" y="6400800"/>
            <a:ext cx="9906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/>
        </p:nvSpPr>
        <p:spPr>
          <a:xfrm>
            <a:off x="2" y="6334319"/>
            <a:ext cx="9906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75" spc="-3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r">
              <a:buNone/>
              <a:defRPr sz="1463" cap="all" spc="122" baseline="0">
                <a:solidFill>
                  <a:schemeClr val="tx2"/>
                </a:solidFill>
                <a:latin typeface="+mj-lt"/>
              </a:defRPr>
            </a:lvl1pPr>
            <a:lvl2pPr marL="278606" indent="0" algn="ctr">
              <a:buNone/>
              <a:defRPr sz="1463"/>
            </a:lvl2pPr>
            <a:lvl3pPr marL="557213" indent="0" algn="ctr">
              <a:buNone/>
              <a:defRPr sz="1463"/>
            </a:lvl3pPr>
            <a:lvl4pPr marL="835819" indent="0" algn="ctr">
              <a:buNone/>
              <a:defRPr sz="1219"/>
            </a:lvl4pPr>
            <a:lvl5pPr marL="1114425" indent="0" algn="ctr">
              <a:buNone/>
              <a:defRPr sz="1219"/>
            </a:lvl5pPr>
            <a:lvl6pPr marL="1393031" indent="0" algn="ctr">
              <a:buNone/>
              <a:defRPr sz="1219"/>
            </a:lvl6pPr>
            <a:lvl7pPr marL="1671638" indent="0" algn="ctr">
              <a:buNone/>
              <a:defRPr sz="1219"/>
            </a:lvl7pPr>
            <a:lvl8pPr marL="1950244" indent="0" algn="ctr">
              <a:buNone/>
              <a:defRPr sz="1219"/>
            </a:lvl8pPr>
            <a:lvl9pPr marL="2228850" indent="0" algn="ctr">
              <a:buNone/>
              <a:defRPr sz="1219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3057" y="6459786"/>
            <a:ext cx="2371162" cy="261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9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國立清華大學  跨領域科學教育中心</a:t>
            </a:r>
          </a:p>
        </p:txBody>
      </p:sp>
      <p:pic>
        <p:nvPicPr>
          <p:cNvPr id="15" name="圖片 14" descr="跨領域科教中心_N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837" y="120526"/>
            <a:ext cx="1202065" cy="3643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圖片 17" descr="跨領域科教中心_動S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958" y="50673"/>
            <a:ext cx="439569" cy="4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0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48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2" y="6400800"/>
            <a:ext cx="9906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/>
        </p:nvSpPr>
        <p:spPr>
          <a:xfrm>
            <a:off x="2" y="6334319"/>
            <a:ext cx="9906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414783"/>
            <a:ext cx="2135981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9" y="414779"/>
            <a:ext cx="6284119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359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397" y="2249486"/>
            <a:ext cx="3963691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4" y="2249486"/>
            <a:ext cx="3961109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38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12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9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1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6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/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67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26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8"/>
            <a:ext cx="8543925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63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1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7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525" y="484909"/>
            <a:ext cx="6053586" cy="61790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212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8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8"/>
            <a:ext cx="5014913" cy="4873625"/>
          </a:xfr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85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63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77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-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550" b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8288"/>
          <a:lstStyle>
            <a:lvl1pPr marL="0" marR="37148" indent="0" algn="r">
              <a:buNone/>
              <a:defRPr>
                <a:solidFill>
                  <a:schemeClr val="tx1"/>
                </a:solidFill>
              </a:defRPr>
            </a:lvl1pPr>
            <a:lvl2pPr marL="371475" indent="0" algn="ctr">
              <a:buNone/>
            </a:lvl2pPr>
            <a:lvl3pPr marL="742950" indent="0" algn="ctr">
              <a:buNone/>
            </a:lvl3pPr>
            <a:lvl4pPr marL="1114425" indent="0" algn="ctr">
              <a:buNone/>
            </a:lvl4pPr>
            <a:lvl5pPr marL="1485900" indent="0" algn="ctr">
              <a:buNone/>
            </a:lvl5pPr>
            <a:lvl6pPr marL="1857375" indent="0" algn="ctr">
              <a:buNone/>
            </a:lvl6pPr>
            <a:lvl7pPr marL="2228850" indent="0" algn="ctr">
              <a:buNone/>
            </a:lvl7pPr>
            <a:lvl8pPr marL="2600325" indent="0" algn="ctr">
              <a:buNone/>
            </a:lvl8pPr>
            <a:lvl9pPr marL="2971800" indent="0" algn="ctr">
              <a:buNone/>
            </a:lvl9pPr>
          </a:lstStyle>
          <a:p>
            <a:r>
              <a:rPr kumimoji="0" lang="zh-TW" altLang="en-US"/>
              <a:t>按一下以編輯母片子標題樣式</a:t>
            </a:r>
            <a:endParaRPr kumimoji="0" lang="en-US" dirty="0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indent="0">
              <a:defRPr/>
            </a:lvl1pPr>
          </a:lstStyle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306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550" b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8288"/>
          <a:lstStyle>
            <a:lvl1pPr marL="0" marR="37148" indent="0" algn="r">
              <a:buNone/>
              <a:defRPr>
                <a:solidFill>
                  <a:schemeClr val="tx1"/>
                </a:solidFill>
              </a:defRPr>
            </a:lvl1pPr>
            <a:lvl2pPr marL="371475" indent="0" algn="ctr">
              <a:buNone/>
            </a:lvl2pPr>
            <a:lvl3pPr marL="742950" indent="0" algn="ctr">
              <a:buNone/>
            </a:lvl3pPr>
            <a:lvl4pPr marL="1114425" indent="0" algn="ctr">
              <a:buNone/>
            </a:lvl4pPr>
            <a:lvl5pPr marL="1485900" indent="0" algn="ctr">
              <a:buNone/>
            </a:lvl5pPr>
            <a:lvl6pPr marL="1857375" indent="0" algn="ctr">
              <a:buNone/>
            </a:lvl6pPr>
            <a:lvl7pPr marL="2228850" indent="0" algn="ctr">
              <a:buNone/>
            </a:lvl7pPr>
            <a:lvl8pPr marL="2600325" indent="0" algn="ctr">
              <a:buNone/>
            </a:lvl8pPr>
            <a:lvl9pPr marL="2971800" indent="0" algn="ctr">
              <a:buNone/>
            </a:lvl9pPr>
          </a:lstStyle>
          <a:p>
            <a:r>
              <a:rPr kumimoji="0" lang="zh-TW" altLang="en-US"/>
              <a:t>按一下以編輯母片子標題樣式</a:t>
            </a:r>
            <a:endParaRPr kumimoji="0" lang="en-US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95DB2DF-1B42-40EF-AA6F-407A0263D6A4}"/>
              </a:ext>
            </a:extLst>
          </p:cNvPr>
          <p:cNvGrpSpPr/>
          <p:nvPr/>
        </p:nvGrpSpPr>
        <p:grpSpPr>
          <a:xfrm>
            <a:off x="95536" y="41627"/>
            <a:ext cx="2176593" cy="476387"/>
            <a:chOff x="153201" y="57303"/>
            <a:chExt cx="1826512" cy="393708"/>
          </a:xfrm>
          <a:effectLst>
            <a:outerShdw blurRad="50800" dist="50800" dir="5400000" algn="ctr" rotWithShape="0">
              <a:sysClr val="window" lastClr="FFFFFF"/>
            </a:outerShdw>
          </a:effectLst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F59C382-C409-4F41-98FD-59CFD6B06194}"/>
                </a:ext>
              </a:extLst>
            </p:cNvPr>
            <p:cNvSpPr/>
            <p:nvPr/>
          </p:nvSpPr>
          <p:spPr>
            <a:xfrm>
              <a:off x="153201" y="57303"/>
              <a:ext cx="1826512" cy="365302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/>
                <a:cs typeface="+mn-cs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01F8E9D-3B06-4872-9592-4CB55106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01" y="85709"/>
              <a:ext cx="1826512" cy="365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9077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525" y="484909"/>
            <a:ext cx="6053586" cy="6179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213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40"/>
            <a:ext cx="4011930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393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219" b="0" cap="all" baseline="0">
                <a:solidFill>
                  <a:schemeClr val="tx2"/>
                </a:solidFill>
              </a:defRPr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219" b="0" cap="all" baseline="0">
                <a:solidFill>
                  <a:schemeClr val="tx2"/>
                </a:solidFill>
              </a:defRPr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2631562" y="241446"/>
            <a:ext cx="4543818" cy="1013912"/>
          </a:xfrm>
          <a:prstGeom prst="rect">
            <a:avLst/>
          </a:prstGeom>
        </p:spPr>
        <p:txBody>
          <a:bodyPr vert="horz" lIns="55721" tIns="27861" rIns="55721" bIns="27861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194" dirty="0">
                <a:solidFill>
                  <a:sysClr val="windowText" lastClr="000000"/>
                </a:solidFill>
              </a:rPr>
              <a:t>按一下以編輯母片標題樣式</a:t>
            </a:r>
            <a:endParaRPr lang="en-US" sz="2194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87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085" y="108157"/>
            <a:ext cx="5659732" cy="807840"/>
          </a:xfrm>
          <a:solidFill>
            <a:schemeClr val="bg1"/>
          </a:solidFill>
        </p:spPr>
        <p:txBody>
          <a:bodyPr/>
          <a:lstStyle>
            <a:lvl1pPr>
              <a:defRPr sz="32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28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/>
        </p:nvSpPr>
        <p:spPr>
          <a:xfrm>
            <a:off x="2" y="6400800"/>
            <a:ext cx="9906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/>
        </p:nvSpPr>
        <p:spPr>
          <a:xfrm>
            <a:off x="2" y="6334319"/>
            <a:ext cx="9906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875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 algn="r">
              <a:buNone/>
              <a:defRPr sz="1463" cap="all" spc="122" baseline="0">
                <a:solidFill>
                  <a:schemeClr val="tx2"/>
                </a:solidFill>
                <a:latin typeface="+mj-lt"/>
              </a:defRPr>
            </a:lvl1pPr>
            <a:lvl2pPr marL="278606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2pPr>
            <a:lvl3pPr marL="557213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3pPr>
            <a:lvl4pPr marL="835819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4pPr>
            <a:lvl5pPr marL="1114425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5pPr>
            <a:lvl6pPr marL="1393031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6pPr>
            <a:lvl7pPr marL="1671638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7pPr>
            <a:lvl8pPr marL="1950244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8pPr>
            <a:lvl9pPr marL="2228850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844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3291268" cy="6858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2194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592" y="731520"/>
            <a:ext cx="5426843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914">
                <a:solidFill>
                  <a:srgbClr val="FFFFFF"/>
                </a:solidFill>
              </a:defRPr>
            </a:lvl1pPr>
            <a:lvl2pPr marL="278606" indent="0">
              <a:buNone/>
              <a:defRPr sz="731"/>
            </a:lvl2pPr>
            <a:lvl3pPr marL="557213" indent="0">
              <a:buNone/>
              <a:defRPr sz="609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31" y="6459790"/>
            <a:ext cx="212754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90"/>
            <a:ext cx="3776663" cy="365125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副標題 4">
            <a:extLst>
              <a:ext uri="{FF2B5EF4-FFF2-40B4-BE49-F238E27FC236}">
                <a16:creationId xmlns:a16="http://schemas.microsoft.com/office/drawing/2014/main" id="{688BA1B4-6601-4549-A661-D9599AE7BF13}"/>
              </a:ext>
            </a:extLst>
          </p:cNvPr>
          <p:cNvSpPr txBox="1">
            <a:spLocks/>
          </p:cNvSpPr>
          <p:nvPr/>
        </p:nvSpPr>
        <p:spPr>
          <a:xfrm>
            <a:off x="80831" y="6399213"/>
            <a:ext cx="2832496" cy="4254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zh-TW" altLang="en-US" sz="1625" b="1" dirty="0">
                <a:solidFill>
                  <a:srgbClr val="E2C5FF"/>
                </a:solidFill>
              </a:rPr>
              <a:t>清華大學普物實驗室</a:t>
            </a:r>
          </a:p>
        </p:txBody>
      </p:sp>
    </p:spTree>
    <p:extLst>
      <p:ext uri="{BB962C8B-B14F-4D97-AF65-F5344CB8AC3E}">
        <p14:creationId xmlns:p14="http://schemas.microsoft.com/office/powerpoint/2010/main" val="1042545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903420" cy="1905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9903420" cy="64008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21980" cy="822960"/>
          </a:xfrm>
        </p:spPr>
        <p:txBody>
          <a:bodyPr tIns="0" bIns="0" anchor="b">
            <a:noAutofit/>
          </a:bodyPr>
          <a:lstStyle>
            <a:lvl1pPr>
              <a:defRPr sz="2194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9905988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1950">
                <a:solidFill>
                  <a:schemeClr val="bg1"/>
                </a:solidFill>
              </a:defRPr>
            </a:lvl1pPr>
            <a:lvl2pPr marL="278606" indent="0">
              <a:buNone/>
              <a:defRPr sz="1706"/>
            </a:lvl2pPr>
            <a:lvl3pPr marL="557213" indent="0">
              <a:buNone/>
              <a:defRPr sz="1463"/>
            </a:lvl3pPr>
            <a:lvl4pPr marL="835819" indent="0">
              <a:buNone/>
              <a:defRPr sz="1219"/>
            </a:lvl4pPr>
            <a:lvl5pPr marL="1114425" indent="0">
              <a:buNone/>
              <a:defRPr sz="1219"/>
            </a:lvl5pPr>
            <a:lvl6pPr marL="1393031" indent="0">
              <a:buNone/>
              <a:defRPr sz="1219"/>
            </a:lvl6pPr>
            <a:lvl7pPr marL="1671638" indent="0">
              <a:buNone/>
              <a:defRPr sz="1219"/>
            </a:lvl7pPr>
            <a:lvl8pPr marL="1950244" indent="0">
              <a:buNone/>
              <a:defRPr sz="1219"/>
            </a:lvl8pPr>
            <a:lvl9pPr marL="2228850" indent="0">
              <a:buNone/>
              <a:defRPr sz="1219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39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366"/>
              </a:spcAft>
              <a:buNone/>
              <a:defRPr sz="914">
                <a:solidFill>
                  <a:srgbClr val="FFFFFF"/>
                </a:solidFill>
              </a:defRPr>
            </a:lvl1pPr>
            <a:lvl2pPr marL="278606" indent="0">
              <a:buNone/>
              <a:defRPr sz="731"/>
            </a:lvl2pPr>
            <a:lvl3pPr marL="557213" indent="0">
              <a:buNone/>
              <a:defRPr sz="609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8792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931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2" y="6400800"/>
            <a:ext cx="9906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/>
        </p:nvSpPr>
        <p:spPr>
          <a:xfrm>
            <a:off x="2" y="6334319"/>
            <a:ext cx="9906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414783"/>
            <a:ext cx="2135981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9" y="414779"/>
            <a:ext cx="6284119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9470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397" y="2249486"/>
            <a:ext cx="3963691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4" y="2249486"/>
            <a:ext cx="3961109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513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81758-A40B-44EF-96A3-218E52790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A3FAFAD-5418-4131-BF47-496131C38C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DA61BE-C796-4C01-9128-828CC0DB6C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798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855248"/>
            <a:ext cx="4376870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95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625" b="1"/>
            </a:lvl2pPr>
            <a:lvl3pPr>
              <a:buNone/>
              <a:defRPr sz="1463" b="1"/>
            </a:lvl3pPr>
            <a:lvl4pPr>
              <a:buNone/>
              <a:defRPr sz="1300" b="1"/>
            </a:lvl4pPr>
            <a:lvl5pPr>
              <a:buNone/>
              <a:defRPr sz="1300" b="1"/>
            </a:lvl5pPr>
          </a:lstStyle>
          <a:p>
            <a:pPr lvl="0" eaLnBrk="1" latinLnBrk="0" hangingPunct="1"/>
            <a:r>
              <a:rPr kumimoji="0" lang="zh-TW" altLang="en-US"/>
              <a:t>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5032112" y="1859759"/>
            <a:ext cx="4378589" cy="654843"/>
          </a:xfrm>
        </p:spPr>
        <p:txBody>
          <a:bodyPr lIns="45720" tIns="0" rIns="45720" bIns="0" anchor="ctr"/>
          <a:lstStyle>
            <a:lvl1pPr marL="0" indent="0">
              <a:buNone/>
              <a:defRPr sz="195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625" b="1"/>
            </a:lvl2pPr>
            <a:lvl3pPr>
              <a:buNone/>
              <a:defRPr sz="1463" b="1"/>
            </a:lvl3pPr>
            <a:lvl4pPr>
              <a:buNone/>
              <a:defRPr sz="1300" b="1"/>
            </a:lvl4pPr>
            <a:lvl5pPr>
              <a:buNone/>
              <a:defRPr sz="1300" b="1"/>
            </a:lvl5pPr>
          </a:lstStyle>
          <a:p>
            <a:pPr lvl="0" eaLnBrk="1" latinLnBrk="0" hangingPunct="1"/>
            <a:r>
              <a:rPr kumimoji="0" lang="zh-TW" altLang="en-US"/>
              <a:t>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95300" y="2514600"/>
            <a:ext cx="4376870" cy="3845720"/>
          </a:xfrm>
        </p:spPr>
        <p:txBody>
          <a:bodyPr tIns="0"/>
          <a:lstStyle>
            <a:lvl1pPr>
              <a:defRPr sz="1788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lang="zh-TW" altLang="en-US"/>
              <a:t>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2" y="2514600"/>
            <a:ext cx="4378589" cy="3845720"/>
          </a:xfrm>
        </p:spPr>
        <p:txBody>
          <a:bodyPr tIns="0"/>
          <a:lstStyle>
            <a:lvl1pPr>
              <a:defRPr sz="1788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lang="zh-TW" altLang="en-US"/>
              <a:t>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690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370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-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550" b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8288"/>
          <a:lstStyle>
            <a:lvl1pPr marL="0" marR="37148" indent="0" algn="r">
              <a:buNone/>
              <a:defRPr>
                <a:solidFill>
                  <a:schemeClr val="tx1"/>
                </a:solidFill>
              </a:defRPr>
            </a:lvl1pPr>
            <a:lvl2pPr marL="371475" indent="0" algn="ctr">
              <a:buNone/>
            </a:lvl2pPr>
            <a:lvl3pPr marL="742950" indent="0" algn="ctr">
              <a:buNone/>
            </a:lvl3pPr>
            <a:lvl4pPr marL="1114425" indent="0" algn="ctr">
              <a:buNone/>
            </a:lvl4pPr>
            <a:lvl5pPr marL="1485900" indent="0" algn="ctr">
              <a:buNone/>
            </a:lvl5pPr>
            <a:lvl6pPr marL="1857375" indent="0" algn="ctr">
              <a:buNone/>
            </a:lvl6pPr>
            <a:lvl7pPr marL="2228850" indent="0" algn="ctr">
              <a:buNone/>
            </a:lvl7pPr>
            <a:lvl8pPr marL="2600325" indent="0" algn="ctr">
              <a:buNone/>
            </a:lvl8pPr>
            <a:lvl9pPr marL="2971800" indent="0" algn="ctr">
              <a:buNone/>
            </a:lvl9pPr>
          </a:lstStyle>
          <a:p>
            <a:r>
              <a:rPr kumimoji="0" lang="zh-TW" altLang="en-US"/>
              <a:t>按一下以編輯母片子標題樣式</a:t>
            </a:r>
            <a:endParaRPr kumimoji="0" lang="en-US" dirty="0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indent="0">
              <a:defRPr/>
            </a:lvl1pPr>
          </a:lstStyle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9773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550" b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8288"/>
          <a:lstStyle>
            <a:lvl1pPr marL="0" marR="37148" indent="0" algn="r">
              <a:buNone/>
              <a:defRPr>
                <a:solidFill>
                  <a:schemeClr val="tx1"/>
                </a:solidFill>
              </a:defRPr>
            </a:lvl1pPr>
            <a:lvl2pPr marL="371475" indent="0" algn="ctr">
              <a:buNone/>
            </a:lvl2pPr>
            <a:lvl3pPr marL="742950" indent="0" algn="ctr">
              <a:buNone/>
            </a:lvl3pPr>
            <a:lvl4pPr marL="1114425" indent="0" algn="ctr">
              <a:buNone/>
            </a:lvl4pPr>
            <a:lvl5pPr marL="1485900" indent="0" algn="ctr">
              <a:buNone/>
            </a:lvl5pPr>
            <a:lvl6pPr marL="1857375" indent="0" algn="ctr">
              <a:buNone/>
            </a:lvl6pPr>
            <a:lvl7pPr marL="2228850" indent="0" algn="ctr">
              <a:buNone/>
            </a:lvl7pPr>
            <a:lvl8pPr marL="2600325" indent="0" algn="ctr">
              <a:buNone/>
            </a:lvl8pPr>
            <a:lvl9pPr marL="2971800" indent="0" algn="ctr">
              <a:buNone/>
            </a:lvl9pPr>
          </a:lstStyle>
          <a:p>
            <a:r>
              <a:rPr kumimoji="0" lang="zh-TW" altLang="en-US"/>
              <a:t>按一下以編輯母片子標題樣式</a:t>
            </a:r>
            <a:endParaRPr kumimoji="0" lang="en-US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95DB2DF-1B42-40EF-AA6F-407A0263D6A4}"/>
              </a:ext>
            </a:extLst>
          </p:cNvPr>
          <p:cNvGrpSpPr/>
          <p:nvPr/>
        </p:nvGrpSpPr>
        <p:grpSpPr>
          <a:xfrm>
            <a:off x="95536" y="41627"/>
            <a:ext cx="2176593" cy="476387"/>
            <a:chOff x="153201" y="57303"/>
            <a:chExt cx="1826512" cy="393708"/>
          </a:xfrm>
          <a:effectLst>
            <a:outerShdw blurRad="50800" dist="50800" dir="5400000" algn="ctr" rotWithShape="0">
              <a:sysClr val="window" lastClr="FFFFFF"/>
            </a:outerShdw>
          </a:effectLst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F59C382-C409-4F41-98FD-59CFD6B06194}"/>
                </a:ext>
              </a:extLst>
            </p:cNvPr>
            <p:cNvSpPr/>
            <p:nvPr/>
          </p:nvSpPr>
          <p:spPr>
            <a:xfrm>
              <a:off x="153201" y="57303"/>
              <a:ext cx="1826512" cy="365302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/>
                <a:cs typeface="+mn-cs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01F8E9D-3B06-4872-9592-4CB55106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01" y="85709"/>
              <a:ext cx="1826512" cy="365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98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40"/>
            <a:ext cx="4011930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118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525" y="484909"/>
            <a:ext cx="6053586" cy="6179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911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40"/>
            <a:ext cx="4011930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333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219" b="0" cap="all" baseline="0">
                <a:solidFill>
                  <a:schemeClr val="tx2"/>
                </a:solidFill>
              </a:defRPr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219" b="0" cap="all" baseline="0">
                <a:solidFill>
                  <a:schemeClr val="tx2"/>
                </a:solidFill>
              </a:defRPr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2631562" y="241446"/>
            <a:ext cx="4543818" cy="1013912"/>
          </a:xfrm>
          <a:prstGeom prst="rect">
            <a:avLst/>
          </a:prstGeom>
        </p:spPr>
        <p:txBody>
          <a:bodyPr vert="horz" lIns="55721" tIns="27861" rIns="55721" bIns="27861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194" dirty="0">
                <a:solidFill>
                  <a:sysClr val="windowText" lastClr="000000"/>
                </a:solidFill>
              </a:rPr>
              <a:t>按一下以編輯母片標題樣式</a:t>
            </a:r>
            <a:endParaRPr lang="en-US" sz="2194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46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085" y="108157"/>
            <a:ext cx="5659732" cy="807840"/>
          </a:xfrm>
          <a:solidFill>
            <a:schemeClr val="bg1"/>
          </a:solidFill>
        </p:spPr>
        <p:txBody>
          <a:bodyPr/>
          <a:lstStyle>
            <a:lvl1pPr>
              <a:defRPr sz="32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728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3291268" cy="6858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2194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592" y="731520"/>
            <a:ext cx="5426843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914">
                <a:solidFill>
                  <a:srgbClr val="FFFFFF"/>
                </a:solidFill>
              </a:defRPr>
            </a:lvl1pPr>
            <a:lvl2pPr marL="278606" indent="0">
              <a:buNone/>
              <a:defRPr sz="731"/>
            </a:lvl2pPr>
            <a:lvl3pPr marL="557213" indent="0">
              <a:buNone/>
              <a:defRPr sz="609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31" y="6459790"/>
            <a:ext cx="212754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90"/>
            <a:ext cx="3776663" cy="365125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副標題 4">
            <a:extLst>
              <a:ext uri="{FF2B5EF4-FFF2-40B4-BE49-F238E27FC236}">
                <a16:creationId xmlns:a16="http://schemas.microsoft.com/office/drawing/2014/main" id="{688BA1B4-6601-4549-A661-D9599AE7BF13}"/>
              </a:ext>
            </a:extLst>
          </p:cNvPr>
          <p:cNvSpPr txBox="1">
            <a:spLocks/>
          </p:cNvSpPr>
          <p:nvPr/>
        </p:nvSpPr>
        <p:spPr>
          <a:xfrm>
            <a:off x="80831" y="6399213"/>
            <a:ext cx="2832496" cy="4254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zh-TW" altLang="en-US" sz="1625" b="1" dirty="0">
                <a:solidFill>
                  <a:srgbClr val="E2C5FF"/>
                </a:solidFill>
              </a:rPr>
              <a:t>清華大學普物實驗室</a:t>
            </a:r>
          </a:p>
        </p:txBody>
      </p:sp>
    </p:spTree>
    <p:extLst>
      <p:ext uri="{BB962C8B-B14F-4D97-AF65-F5344CB8AC3E}">
        <p14:creationId xmlns:p14="http://schemas.microsoft.com/office/powerpoint/2010/main" val="3250501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903420" cy="1905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9903420" cy="64008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21980" cy="822960"/>
          </a:xfrm>
        </p:spPr>
        <p:txBody>
          <a:bodyPr tIns="0" bIns="0" anchor="b">
            <a:noAutofit/>
          </a:bodyPr>
          <a:lstStyle>
            <a:lvl1pPr>
              <a:defRPr sz="2194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9905988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1950">
                <a:solidFill>
                  <a:schemeClr val="bg1"/>
                </a:solidFill>
              </a:defRPr>
            </a:lvl1pPr>
            <a:lvl2pPr marL="278606" indent="0">
              <a:buNone/>
              <a:defRPr sz="1706"/>
            </a:lvl2pPr>
            <a:lvl3pPr marL="557213" indent="0">
              <a:buNone/>
              <a:defRPr sz="1463"/>
            </a:lvl3pPr>
            <a:lvl4pPr marL="835819" indent="0">
              <a:buNone/>
              <a:defRPr sz="1219"/>
            </a:lvl4pPr>
            <a:lvl5pPr marL="1114425" indent="0">
              <a:buNone/>
              <a:defRPr sz="1219"/>
            </a:lvl5pPr>
            <a:lvl6pPr marL="1393031" indent="0">
              <a:buNone/>
              <a:defRPr sz="1219"/>
            </a:lvl6pPr>
            <a:lvl7pPr marL="1671638" indent="0">
              <a:buNone/>
              <a:defRPr sz="1219"/>
            </a:lvl7pPr>
            <a:lvl8pPr marL="1950244" indent="0">
              <a:buNone/>
              <a:defRPr sz="1219"/>
            </a:lvl8pPr>
            <a:lvl9pPr marL="2228850" indent="0">
              <a:buNone/>
              <a:defRPr sz="1219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39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366"/>
              </a:spcAft>
              <a:buNone/>
              <a:defRPr sz="914">
                <a:solidFill>
                  <a:srgbClr val="FFFFFF"/>
                </a:solidFill>
              </a:defRPr>
            </a:lvl1pPr>
            <a:lvl2pPr marL="278606" indent="0">
              <a:buNone/>
              <a:defRPr sz="731"/>
            </a:lvl2pPr>
            <a:lvl3pPr marL="557213" indent="0">
              <a:buNone/>
              <a:defRPr sz="609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6273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161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2" y="6400800"/>
            <a:ext cx="9906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/>
        </p:nvSpPr>
        <p:spPr>
          <a:xfrm>
            <a:off x="2" y="6334319"/>
            <a:ext cx="9906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414783"/>
            <a:ext cx="2135981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9" y="414779"/>
            <a:ext cx="6284119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6148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397" y="2249486"/>
            <a:ext cx="3963691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4" y="2249486"/>
            <a:ext cx="3961109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81946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81758-A40B-44EF-96A3-218E52790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A3FAFAD-5418-4131-BF47-496131C38C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DA61BE-C796-4C01-9128-828CC0DB6C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764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219" b="0" cap="all" baseline="0">
                <a:solidFill>
                  <a:schemeClr val="tx2"/>
                </a:solidFill>
              </a:defRPr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219" b="0" cap="all" baseline="0">
                <a:solidFill>
                  <a:schemeClr val="tx2"/>
                </a:solidFill>
              </a:defRPr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142893" y="46128"/>
            <a:ext cx="3322830" cy="1013912"/>
          </a:xfrm>
          <a:prstGeom prst="rect">
            <a:avLst/>
          </a:prstGeom>
        </p:spPr>
        <p:txBody>
          <a:bodyPr vert="horz" lIns="55721" tIns="27861" rIns="55721" bIns="27861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194" dirty="0"/>
              <a:t>按一下以編輯母片標題樣式</a:t>
            </a:r>
            <a:endParaRPr lang="en-US" sz="2194" dirty="0"/>
          </a:p>
        </p:txBody>
      </p:sp>
    </p:spTree>
    <p:extLst>
      <p:ext uri="{BB962C8B-B14F-4D97-AF65-F5344CB8AC3E}">
        <p14:creationId xmlns:p14="http://schemas.microsoft.com/office/powerpoint/2010/main" val="304105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855248"/>
            <a:ext cx="4376870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95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625" b="1"/>
            </a:lvl2pPr>
            <a:lvl3pPr>
              <a:buNone/>
              <a:defRPr sz="1463" b="1"/>
            </a:lvl3pPr>
            <a:lvl4pPr>
              <a:buNone/>
              <a:defRPr sz="1300" b="1"/>
            </a:lvl4pPr>
            <a:lvl5pPr>
              <a:buNone/>
              <a:defRPr sz="1300" b="1"/>
            </a:lvl5pPr>
          </a:lstStyle>
          <a:p>
            <a:pPr lvl="0" eaLnBrk="1" latinLnBrk="0" hangingPunct="1"/>
            <a:r>
              <a:rPr kumimoji="0" lang="zh-TW" altLang="en-US"/>
              <a:t>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5032112" y="1859759"/>
            <a:ext cx="4378589" cy="654843"/>
          </a:xfrm>
        </p:spPr>
        <p:txBody>
          <a:bodyPr lIns="45720" tIns="0" rIns="45720" bIns="0" anchor="ctr"/>
          <a:lstStyle>
            <a:lvl1pPr marL="0" indent="0">
              <a:buNone/>
              <a:defRPr sz="195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625" b="1"/>
            </a:lvl2pPr>
            <a:lvl3pPr>
              <a:buNone/>
              <a:defRPr sz="1463" b="1"/>
            </a:lvl3pPr>
            <a:lvl4pPr>
              <a:buNone/>
              <a:defRPr sz="1300" b="1"/>
            </a:lvl4pPr>
            <a:lvl5pPr>
              <a:buNone/>
              <a:defRPr sz="1300" b="1"/>
            </a:lvl5pPr>
          </a:lstStyle>
          <a:p>
            <a:pPr lvl="0" eaLnBrk="1" latinLnBrk="0" hangingPunct="1"/>
            <a:r>
              <a:rPr kumimoji="0" lang="zh-TW" altLang="en-US"/>
              <a:t>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95300" y="2514600"/>
            <a:ext cx="4376870" cy="3845720"/>
          </a:xfrm>
        </p:spPr>
        <p:txBody>
          <a:bodyPr tIns="0"/>
          <a:lstStyle>
            <a:lvl1pPr>
              <a:defRPr sz="1788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lang="zh-TW" altLang="en-US"/>
              <a:t>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2" y="2514600"/>
            <a:ext cx="4378589" cy="3845720"/>
          </a:xfrm>
        </p:spPr>
        <p:txBody>
          <a:bodyPr tIns="0"/>
          <a:lstStyle>
            <a:lvl1pPr>
              <a:defRPr sz="1788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lang="zh-TW" altLang="en-US"/>
              <a:t>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460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820" y="82247"/>
            <a:ext cx="6325063" cy="617901"/>
          </a:xfrm>
          <a:solidFill>
            <a:schemeClr val="bg1"/>
          </a:solidFill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376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/>
        </p:nvSpPr>
        <p:spPr>
          <a:xfrm>
            <a:off x="2" y="6400800"/>
            <a:ext cx="9906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/>
        </p:nvSpPr>
        <p:spPr>
          <a:xfrm>
            <a:off x="2" y="6334319"/>
            <a:ext cx="9906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423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3291268" cy="6858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2194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592" y="731520"/>
            <a:ext cx="5426843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914">
                <a:solidFill>
                  <a:srgbClr val="FFFFFF"/>
                </a:solidFill>
              </a:defRPr>
            </a:lvl1pPr>
            <a:lvl2pPr marL="278606" indent="0">
              <a:buNone/>
              <a:defRPr sz="731"/>
            </a:lvl2pPr>
            <a:lvl3pPr marL="557213" indent="0">
              <a:buNone/>
              <a:defRPr sz="609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31" y="6459790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90"/>
            <a:ext cx="3776663" cy="365125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1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903420" cy="1905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9903420" cy="64008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21980" cy="822960"/>
          </a:xfrm>
        </p:spPr>
        <p:txBody>
          <a:bodyPr tIns="0" bIns="0" anchor="b">
            <a:noAutofit/>
          </a:bodyPr>
          <a:lstStyle>
            <a:lvl1pPr>
              <a:defRPr sz="2194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9905988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1950">
                <a:solidFill>
                  <a:schemeClr val="bg1"/>
                </a:solidFill>
              </a:defRPr>
            </a:lvl1pPr>
            <a:lvl2pPr marL="278606" indent="0">
              <a:buNone/>
              <a:defRPr sz="1706"/>
            </a:lvl2pPr>
            <a:lvl3pPr marL="557213" indent="0">
              <a:buNone/>
              <a:defRPr sz="1463"/>
            </a:lvl3pPr>
            <a:lvl4pPr marL="835819" indent="0">
              <a:buNone/>
              <a:defRPr sz="1219"/>
            </a:lvl4pPr>
            <a:lvl5pPr marL="1114425" indent="0">
              <a:buNone/>
              <a:defRPr sz="1219"/>
            </a:lvl5pPr>
            <a:lvl6pPr marL="1393031" indent="0">
              <a:buNone/>
              <a:defRPr sz="1219"/>
            </a:lvl6pPr>
            <a:lvl7pPr marL="1671638" indent="0">
              <a:buNone/>
              <a:defRPr sz="1219"/>
            </a:lvl7pPr>
            <a:lvl8pPr marL="1950244" indent="0">
              <a:buNone/>
              <a:defRPr sz="1219"/>
            </a:lvl8pPr>
            <a:lvl9pPr marL="2228850" indent="0">
              <a:buNone/>
              <a:defRPr sz="1219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39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366"/>
              </a:spcAft>
              <a:buNone/>
              <a:defRPr sz="914">
                <a:solidFill>
                  <a:srgbClr val="FFFFFF"/>
                </a:solidFill>
              </a:defRPr>
            </a:lvl1pPr>
            <a:lvl2pPr marL="278606" indent="0">
              <a:buNone/>
              <a:defRPr sz="731"/>
            </a:lvl2pPr>
            <a:lvl3pPr marL="557213" indent="0">
              <a:buNone/>
              <a:defRPr sz="609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5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 flipV="1">
            <a:off x="0" y="197440"/>
            <a:ext cx="9906000" cy="7092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2" y="6400800"/>
            <a:ext cx="9906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9"/>
            <a:ext cx="9906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6615" y="1282389"/>
            <a:ext cx="9245600" cy="48353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3" y="6459790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8">
                <a:solidFill>
                  <a:srgbClr val="FFFFFF"/>
                </a:solidFill>
              </a:defRPr>
            </a:lvl1pPr>
          </a:lstStyle>
          <a:p>
            <a:fld id="{4297C866-A4E0-4E34-B736-6AE162AF1C5A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81524" y="484909"/>
            <a:ext cx="5659732" cy="6179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zh-TW" altLang="en-US" dirty="0"/>
              <a:t>按一下以編輯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7" y="6459790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 cap="all" baseline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5" y="6459790"/>
            <a:ext cx="10660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40">
                <a:solidFill>
                  <a:srgbClr val="FFFFFF"/>
                </a:solidFill>
              </a:defRPr>
            </a:lvl1pPr>
          </a:lstStyle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3057" y="6459786"/>
            <a:ext cx="2371162" cy="261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9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國立清華大學  跨領域科學教育中心</a:t>
            </a:r>
          </a:p>
        </p:txBody>
      </p:sp>
      <p:pic>
        <p:nvPicPr>
          <p:cNvPr id="12" name="圖片 11" descr="跨領域科教中心_N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837" y="120526"/>
            <a:ext cx="1202065" cy="3643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圖片 12" descr="跨領域科教中心_動S.gif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958" y="50673"/>
            <a:ext cx="439569" cy="4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557213" rtl="0" eaLnBrk="1" latinLnBrk="0" hangingPunct="1">
        <a:lnSpc>
          <a:spcPct val="85000"/>
        </a:lnSpc>
        <a:spcBef>
          <a:spcPct val="0"/>
        </a:spcBef>
        <a:buNone/>
        <a:defRPr sz="2559" b="1" kern="1200" spc="-31" baseline="0">
          <a:solidFill>
            <a:srgbClr val="7030A0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18628" indent="-218628" algn="l" defTabSz="557213" rtl="0" eaLnBrk="1" latinLnBrk="0" hangingPunct="1">
        <a:lnSpc>
          <a:spcPct val="90000"/>
        </a:lnSpc>
        <a:spcBef>
          <a:spcPts val="731"/>
        </a:spcBef>
        <a:spcAft>
          <a:spcPts val="122"/>
        </a:spcAft>
        <a:buClr>
          <a:srgbClr val="9966FF"/>
        </a:buClr>
        <a:buSzPct val="100000"/>
        <a:buFont typeface="Wingdings" panose="05000000000000000000" pitchFamily="2" charset="2"/>
        <a:buChar char="Ø"/>
        <a:defRPr sz="1463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325041" indent="-203150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Wingdings" panose="05000000000000000000" pitchFamily="2" charset="2"/>
        <a:buChar char="p"/>
        <a:defRPr sz="1341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345472" indent="-11144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Arial" panose="020B0604020202020204" pitchFamily="34" charset="0"/>
        <a:buChar char="•"/>
        <a:defRPr sz="1219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456914" indent="-11144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Arial" panose="020B0604020202020204" pitchFamily="34" charset="0"/>
        <a:buChar char="•"/>
        <a:defRPr sz="1219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568357" indent="-11144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Arial" panose="020B0604020202020204" pitchFamily="34" charset="0"/>
        <a:buChar char="•"/>
        <a:defRPr sz="1219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670313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792188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914063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035938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819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3031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244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5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 flipV="1">
            <a:off x="0" y="197440"/>
            <a:ext cx="9906000" cy="7092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2" y="6400800"/>
            <a:ext cx="9906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9"/>
            <a:ext cx="9906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514" y="1282389"/>
            <a:ext cx="8892989" cy="48353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81524" y="484909"/>
            <a:ext cx="5659732" cy="6179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zh-TW" altLang="en-US" dirty="0"/>
              <a:t>按一下以編輯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7" y="6459790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 cap="all" baseline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5" y="6459790"/>
            <a:ext cx="10660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40">
                <a:solidFill>
                  <a:srgbClr val="FFFFFF"/>
                </a:solidFill>
              </a:defRPr>
            </a:lvl1pPr>
          </a:lstStyle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6402344"/>
            <a:ext cx="2946640" cy="342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25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國立清華大學 普通物理實驗室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4DF27C1-B21C-46EA-B7EC-4025931BCA1D}"/>
              </a:ext>
            </a:extLst>
          </p:cNvPr>
          <p:cNvSpPr txBox="1"/>
          <p:nvPr/>
        </p:nvSpPr>
        <p:spPr>
          <a:xfrm>
            <a:off x="8710093" y="6453336"/>
            <a:ext cx="7809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dirty="0">
                <a:solidFill>
                  <a:schemeClr val="bg1"/>
                </a:solidFill>
              </a:rPr>
              <a:t>By FYLEE</a:t>
            </a:r>
            <a:endParaRPr lang="zh-TW" altLang="en-US" sz="1300" dirty="0">
              <a:solidFill>
                <a:schemeClr val="bg1"/>
              </a:solidFill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3C202A5-9DB5-4495-8828-74BEF6F09061}"/>
              </a:ext>
            </a:extLst>
          </p:cNvPr>
          <p:cNvGrpSpPr/>
          <p:nvPr/>
        </p:nvGrpSpPr>
        <p:grpSpPr>
          <a:xfrm>
            <a:off x="202803" y="55547"/>
            <a:ext cx="1978721" cy="393708"/>
            <a:chOff x="153201" y="57303"/>
            <a:chExt cx="1826512" cy="393708"/>
          </a:xfrm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A8338C-78A0-48BA-BA5F-57FDD38BA053}"/>
                </a:ext>
              </a:extLst>
            </p:cNvPr>
            <p:cNvSpPr/>
            <p:nvPr/>
          </p:nvSpPr>
          <p:spPr>
            <a:xfrm>
              <a:off x="153201" y="57303"/>
              <a:ext cx="1826512" cy="365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63">
                <a:effectLst/>
              </a:endParaRP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40DE1D8-109D-4181-8155-9E9D25C5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01" y="85709"/>
              <a:ext cx="1826512" cy="365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92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xStyles>
    <p:titleStyle>
      <a:lvl1pPr algn="ctr" defTabSz="557213" rtl="0" eaLnBrk="1" latinLnBrk="0" hangingPunct="1">
        <a:lnSpc>
          <a:spcPct val="85000"/>
        </a:lnSpc>
        <a:spcBef>
          <a:spcPct val="0"/>
        </a:spcBef>
        <a:buNone/>
        <a:defRPr sz="3575" b="1" kern="1200" spc="-31" baseline="0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0" indent="0" algn="l" defTabSz="557213" rtl="0" eaLnBrk="1" latinLnBrk="0" hangingPunct="1">
        <a:lnSpc>
          <a:spcPct val="90000"/>
        </a:lnSpc>
        <a:spcBef>
          <a:spcPts val="731"/>
        </a:spcBef>
        <a:spcAft>
          <a:spcPts val="122"/>
        </a:spcAft>
        <a:buClr>
          <a:srgbClr val="9966FF"/>
        </a:buClr>
        <a:buSzPct val="100000"/>
        <a:buFont typeface="Wingdings" panose="05000000000000000000" pitchFamily="2" charset="2"/>
        <a:buNone/>
        <a:defRPr sz="1463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21890" indent="0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Wingdings" panose="05000000000000000000" pitchFamily="2" charset="2"/>
        <a:buNone/>
        <a:defRPr sz="1341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34029" indent="0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Arial" panose="020B0604020202020204" pitchFamily="34" charset="0"/>
        <a:buNone/>
        <a:defRPr sz="1219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345472" indent="0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Arial" panose="020B0604020202020204" pitchFamily="34" charset="0"/>
        <a:buNone/>
        <a:defRPr sz="1219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456914" indent="0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Arial" panose="020B0604020202020204" pitchFamily="34" charset="0"/>
        <a:buNone/>
        <a:defRPr sz="1219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670313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792188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914063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035938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819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3031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244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 flipV="1">
            <a:off x="0" y="197440"/>
            <a:ext cx="9906000" cy="7092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2" y="6400800"/>
            <a:ext cx="9906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9"/>
            <a:ext cx="9906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514" y="1282389"/>
            <a:ext cx="8892989" cy="48353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81524" y="484909"/>
            <a:ext cx="5659732" cy="6179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zh-TW" altLang="en-US" dirty="0"/>
              <a:t>按一下以編輯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7" y="6459790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 cap="all" baseline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5" y="6459790"/>
            <a:ext cx="10660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40">
                <a:solidFill>
                  <a:srgbClr val="FFFFFF"/>
                </a:solidFill>
              </a:defRPr>
            </a:lvl1pPr>
          </a:lstStyle>
          <a:p>
            <a:fld id="{C3315FB1-C46A-41F7-A5A9-3ECFEEB06CC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6402344"/>
            <a:ext cx="2946640" cy="342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25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國立清華大學 普通物理實驗室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4DF27C1-B21C-46EA-B7EC-4025931BCA1D}"/>
              </a:ext>
            </a:extLst>
          </p:cNvPr>
          <p:cNvSpPr txBox="1"/>
          <p:nvPr/>
        </p:nvSpPr>
        <p:spPr>
          <a:xfrm>
            <a:off x="8710093" y="6453336"/>
            <a:ext cx="7809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dirty="0">
                <a:solidFill>
                  <a:schemeClr val="bg1"/>
                </a:solidFill>
              </a:rPr>
              <a:t>By FYLEE</a:t>
            </a:r>
            <a:endParaRPr lang="zh-TW" altLang="en-US" sz="1300" dirty="0">
              <a:solidFill>
                <a:schemeClr val="bg1"/>
              </a:solidFill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3C202A5-9DB5-4495-8828-74BEF6F09061}"/>
              </a:ext>
            </a:extLst>
          </p:cNvPr>
          <p:cNvGrpSpPr/>
          <p:nvPr/>
        </p:nvGrpSpPr>
        <p:grpSpPr>
          <a:xfrm>
            <a:off x="202803" y="55547"/>
            <a:ext cx="1978721" cy="393708"/>
            <a:chOff x="153201" y="57303"/>
            <a:chExt cx="1826512" cy="393708"/>
          </a:xfrm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A8338C-78A0-48BA-BA5F-57FDD38BA053}"/>
                </a:ext>
              </a:extLst>
            </p:cNvPr>
            <p:cNvSpPr/>
            <p:nvPr/>
          </p:nvSpPr>
          <p:spPr>
            <a:xfrm>
              <a:off x="153201" y="57303"/>
              <a:ext cx="1826512" cy="365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63">
                <a:effectLst/>
              </a:endParaRP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40DE1D8-109D-4181-8155-9E9D25C5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01" y="85709"/>
              <a:ext cx="1826512" cy="365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80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defTabSz="557213" rtl="0" eaLnBrk="1" latinLnBrk="0" hangingPunct="1">
        <a:lnSpc>
          <a:spcPct val="85000"/>
        </a:lnSpc>
        <a:spcBef>
          <a:spcPct val="0"/>
        </a:spcBef>
        <a:buNone/>
        <a:defRPr sz="3575" b="1" kern="1200" spc="-31" baseline="0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0" indent="0" algn="l" defTabSz="557213" rtl="0" eaLnBrk="1" latinLnBrk="0" hangingPunct="1">
        <a:lnSpc>
          <a:spcPct val="90000"/>
        </a:lnSpc>
        <a:spcBef>
          <a:spcPts val="731"/>
        </a:spcBef>
        <a:spcAft>
          <a:spcPts val="122"/>
        </a:spcAft>
        <a:buClr>
          <a:srgbClr val="9966FF"/>
        </a:buClr>
        <a:buSzPct val="100000"/>
        <a:buFont typeface="Wingdings" panose="05000000000000000000" pitchFamily="2" charset="2"/>
        <a:buNone/>
        <a:defRPr sz="1463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21890" indent="0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Wingdings" panose="05000000000000000000" pitchFamily="2" charset="2"/>
        <a:buNone/>
        <a:defRPr sz="1341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34029" indent="0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Arial" panose="020B0604020202020204" pitchFamily="34" charset="0"/>
        <a:buNone/>
        <a:defRPr sz="1219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345472" indent="0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Arial" panose="020B0604020202020204" pitchFamily="34" charset="0"/>
        <a:buNone/>
        <a:defRPr sz="1219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456914" indent="0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rgbClr val="9966FF"/>
        </a:buClr>
        <a:buFont typeface="Arial" panose="020B0604020202020204" pitchFamily="34" charset="0"/>
        <a:buNone/>
        <a:defRPr sz="1219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670313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792188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914063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035938" indent="-139303" algn="l" defTabSz="557213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Font typeface="Calibri" pitchFamily="34" charset="0"/>
        <a:buChar char="◦"/>
        <a:defRPr sz="8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819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3031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244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1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5B252C-5BDB-411A-A90B-A37B40BD5E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dirty="0">
                <a:solidFill>
                  <a:srgbClr val="7030A0"/>
                </a:solidFill>
                <a:latin typeface="Arial" panose="020B0604020202020204" pitchFamily="34" charset="0"/>
                <a:ea typeface="華康正顏楷體W7(P)" pitchFamily="66" charset="-120"/>
              </a:rPr>
              <a:t>電流天平</a:t>
            </a:r>
            <a:r>
              <a:rPr lang="en-US" altLang="zh-TW" sz="5400" dirty="0">
                <a:solidFill>
                  <a:srgbClr val="7030A0"/>
                </a:solidFill>
                <a:latin typeface="Arial" panose="020B0604020202020204" pitchFamily="34" charset="0"/>
                <a:ea typeface="華康正顏楷體W7(P)" pitchFamily="66" charset="-120"/>
              </a:rPr>
              <a:t>A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7885BD4-2729-424F-A260-FE9D7EBFF7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5E18F5-663B-45AB-A78C-903065724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8" b="97851" l="2273" r="92943">
                        <a14:foregroundMark x1="9211" y1="48760" x2="45096" y2="78182"/>
                        <a14:foregroundMark x1="45096" y1="78182" x2="44019" y2="88430"/>
                        <a14:foregroundMark x1="44019" y1="88430" x2="39952" y2="86942"/>
                        <a14:foregroundMark x1="31818" y1="4298" x2="32536" y2="13223"/>
                        <a14:foregroundMark x1="53828" y1="6942" x2="51555" y2="8430"/>
                        <a14:foregroundMark x1="53708" y1="6446" x2="53110" y2="7603"/>
                        <a14:foregroundMark x1="9091" y1="34215" x2="12201" y2="34215"/>
                        <a14:foregroundMark x1="9689" y1="36198" x2="9689" y2="36860"/>
                        <a14:foregroundMark x1="2392" y1="51074" x2="3947" y2="55041"/>
                        <a14:foregroundMark x1="87919" y1="27438" x2="88756" y2="37190"/>
                        <a14:foregroundMark x1="88756" y1="37190" x2="92943" y2="42810"/>
                        <a14:foregroundMark x1="52632" y1="68430" x2="52153" y2="70909"/>
                        <a14:foregroundMark x1="44258" y1="88595" x2="43182" y2="97851"/>
                        <a14:foregroundMark x1="43182" y1="97851" x2="43182" y2="9785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612" y="2286000"/>
            <a:ext cx="4923228" cy="35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24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9793738-8851-4FF5-B676-4CDBAB461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535" y="6178034"/>
            <a:ext cx="184731" cy="36933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F940AE9-52AA-4479-8201-B5B9B943B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00" y="760542"/>
            <a:ext cx="9180000" cy="5733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marL="609600" indent="-609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TW" altLang="en-US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輸出</a:t>
            </a:r>
            <a:r>
              <a:rPr lang="en-US" altLang="zh-TW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(max): 10 V (DC), 15 A (DC)</a:t>
            </a:r>
            <a:r>
              <a:rPr lang="zh-TW" altLang="en-US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，</a:t>
            </a:r>
            <a:endParaRPr lang="en-US" altLang="zh-TW" sz="2800" dirty="0">
              <a:solidFill>
                <a:srgbClr val="000066"/>
              </a:solidFill>
              <a:latin typeface="+mn-ea"/>
              <a:ea typeface="+mn-ea"/>
              <a:cs typeface="華康正顏楷體W7(P)"/>
            </a:endParaRPr>
          </a:p>
          <a:p>
            <a:pPr eaLnBrk="1" hangingPunct="1">
              <a:lnSpc>
                <a:spcPct val="120000"/>
              </a:lnSpc>
            </a:pPr>
            <a:r>
              <a:rPr lang="zh-TW" altLang="en-US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輸出模式</a:t>
            </a:r>
            <a:r>
              <a:rPr lang="en-US" altLang="zh-TW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: CC (</a:t>
            </a:r>
            <a:r>
              <a:rPr lang="zh-TW" altLang="en-US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定電流輸出</a:t>
            </a:r>
            <a:r>
              <a:rPr lang="en-US" altLang="zh-TW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2800" dirty="0">
                <a:solidFill>
                  <a:srgbClr val="0070C0"/>
                </a:solidFill>
                <a:latin typeface="+mn-ea"/>
                <a:ea typeface="+mn-ea"/>
                <a:cs typeface="華康正顏楷體W7(P)"/>
              </a:rPr>
              <a:t>實驗時需輸出電流穩定，電源應採用</a:t>
            </a:r>
            <a:r>
              <a:rPr lang="zh-TW" altLang="en-US" sz="2800" dirty="0">
                <a:solidFill>
                  <a:srgbClr val="FF0000"/>
                </a:solidFill>
                <a:latin typeface="+mn-ea"/>
                <a:ea typeface="+mn-ea"/>
                <a:cs typeface="華康正顏楷體W7(P)"/>
              </a:rPr>
              <a:t>定電流</a:t>
            </a:r>
            <a:r>
              <a:rPr lang="en-US" altLang="zh-TW" sz="2800" dirty="0">
                <a:solidFill>
                  <a:srgbClr val="FF0000"/>
                </a:solidFill>
                <a:latin typeface="+mn-ea"/>
                <a:ea typeface="+mn-ea"/>
                <a:cs typeface="華康正顏楷體W7(P)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+mn-ea"/>
                <a:ea typeface="+mn-ea"/>
                <a:cs typeface="華康正顏楷體W7(P)"/>
              </a:rPr>
              <a:t>把電壓調到標 </a:t>
            </a:r>
            <a:r>
              <a:rPr lang="en-US" altLang="zh-TW" sz="2800" dirty="0">
                <a:solidFill>
                  <a:srgbClr val="FF0000"/>
                </a:solidFill>
                <a:latin typeface="+mn-ea"/>
                <a:ea typeface="+mn-ea"/>
                <a:cs typeface="華康正顏楷體W7(P)"/>
              </a:rPr>
              <a:t>c.c.</a:t>
            </a:r>
            <a:r>
              <a:rPr lang="zh-TW" altLang="en-US" sz="2800" dirty="0">
                <a:solidFill>
                  <a:srgbClr val="FF0000"/>
                </a:solidFill>
                <a:latin typeface="+mn-ea"/>
                <a:ea typeface="+mn-ea"/>
                <a:cs typeface="華康正顏楷體W7(P)"/>
              </a:rPr>
              <a:t>的燈亮即可</a:t>
            </a:r>
            <a:r>
              <a:rPr lang="en-US" altLang="zh-TW" sz="2800" dirty="0">
                <a:solidFill>
                  <a:srgbClr val="FF0000"/>
                </a:solidFill>
                <a:latin typeface="+mn-ea"/>
                <a:ea typeface="+mn-ea"/>
                <a:cs typeface="華康正顏楷體W7(P)"/>
              </a:rPr>
              <a:t>)</a:t>
            </a:r>
            <a:r>
              <a:rPr lang="zh-TW" altLang="en-US" sz="2800" dirty="0">
                <a:solidFill>
                  <a:srgbClr val="0070C0"/>
                </a:solidFill>
                <a:latin typeface="+mn-ea"/>
                <a:ea typeface="+mn-ea"/>
              </a:rPr>
              <a:t>，電流由小到大。</a:t>
            </a:r>
            <a:endParaRPr lang="en-US" altLang="zh-TW" sz="2800" dirty="0">
              <a:solidFill>
                <a:srgbClr val="0070C0"/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TW" sz="2800" dirty="0">
                <a:solidFill>
                  <a:srgbClr val="FF0000"/>
                </a:solidFill>
                <a:latin typeface="+mn-ea"/>
                <a:ea typeface="+mn-ea"/>
                <a:cs typeface="華康正顏楷體W7(P)"/>
              </a:rPr>
              <a:t>[</a:t>
            </a:r>
            <a:r>
              <a:rPr lang="zh-TW" altLang="en-US" sz="2800" dirty="0">
                <a:solidFill>
                  <a:srgbClr val="FF0000"/>
                </a:solidFill>
                <a:latin typeface="+mn-ea"/>
                <a:ea typeface="+mn-ea"/>
                <a:cs typeface="華康正顏楷體W7(P)"/>
              </a:rPr>
              <a:t>注意</a:t>
            </a:r>
            <a:r>
              <a:rPr lang="en-US" altLang="zh-TW" sz="2800" dirty="0">
                <a:solidFill>
                  <a:srgbClr val="FF0000"/>
                </a:solidFill>
                <a:latin typeface="+mn-ea"/>
                <a:ea typeface="+mn-ea"/>
                <a:cs typeface="華康正顏楷體W7(P)"/>
              </a:rPr>
              <a:t>]: </a:t>
            </a:r>
          </a:p>
          <a:p>
            <a:pPr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利用粗電線連接直流電源和電流天平，應盡量避免讓電源長時間供給大電流，以維持其使用壽命</a:t>
            </a:r>
            <a:r>
              <a:rPr lang="en-US" altLang="zh-TW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‧</a:t>
            </a:r>
          </a:p>
          <a:p>
            <a:pPr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dirty="0">
                <a:latin typeface="+mn-ea"/>
                <a:ea typeface="+mn-ea"/>
              </a:rPr>
              <a:t>電流天平實驗會使用到大電流，易有觸電傷亡的高度危險，故實驗中務必隨時注意通入電流時，避免接觸導線，引發觸電的危險。</a:t>
            </a:r>
            <a:endParaRPr lang="zh-TW" altLang="en-US" sz="2800" dirty="0">
              <a:solidFill>
                <a:srgbClr val="000066"/>
              </a:solidFill>
              <a:latin typeface="+mn-ea"/>
              <a:ea typeface="+mn-ea"/>
              <a:cs typeface="華康正顏楷體W7(P)"/>
            </a:endParaRPr>
          </a:p>
          <a:p>
            <a:pPr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實驗時應關掉冷氣、電扇，人員避免接觸桌面和走動</a:t>
            </a:r>
            <a:r>
              <a:rPr lang="en-US" altLang="zh-TW" sz="2800" dirty="0">
                <a:solidFill>
                  <a:srgbClr val="000066"/>
                </a:solidFill>
                <a:latin typeface="+mn-ea"/>
                <a:ea typeface="+mn-ea"/>
                <a:cs typeface="華康正顏楷體W7(P)"/>
              </a:rPr>
              <a:t> 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9420566-8BDC-4FD7-828D-749105FD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084" y="32206"/>
            <a:ext cx="5659732" cy="625089"/>
          </a:xfrm>
        </p:spPr>
        <p:txBody>
          <a:bodyPr/>
          <a:lstStyle/>
          <a:p>
            <a:r>
              <a:rPr lang="zh-TW" altLang="en-US" sz="3600" dirty="0">
                <a:solidFill>
                  <a:srgbClr val="7030A0"/>
                </a:solidFill>
                <a:latin typeface="+mn-ea"/>
                <a:cs typeface="華康正顏楷體W7(P)"/>
              </a:rPr>
              <a:t>直流電源供應器</a:t>
            </a:r>
            <a:endParaRPr lang="zh-TW" alt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AD5EE5-3B87-492D-8DFD-18C073280B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華康正顏楷體W7(P)" pitchFamily="66" charset="-120"/>
              </a:rPr>
              <a:t>電流天平儀器裝置注意事項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8784847-A364-4CB3-96E0-82355D95AC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err="1"/>
              <a:t>FYLee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11595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841D7C06-D63D-4491-8824-5BF485C45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8" b="97851" l="2273" r="92943">
                        <a14:foregroundMark x1="9211" y1="48760" x2="45096" y2="78182"/>
                        <a14:foregroundMark x1="45096" y1="78182" x2="44019" y2="88430"/>
                        <a14:foregroundMark x1="44019" y1="88430" x2="39952" y2="86942"/>
                        <a14:foregroundMark x1="31818" y1="4298" x2="32536" y2="13223"/>
                        <a14:foregroundMark x1="53828" y1="6942" x2="51555" y2="8430"/>
                        <a14:foregroundMark x1="53708" y1="6446" x2="53110" y2="7603"/>
                        <a14:foregroundMark x1="9091" y1="34215" x2="12201" y2="34215"/>
                        <a14:foregroundMark x1="9689" y1="36198" x2="9689" y2="36860"/>
                        <a14:foregroundMark x1="2392" y1="51074" x2="3947" y2="55041"/>
                        <a14:foregroundMark x1="87919" y1="27438" x2="88756" y2="37190"/>
                        <a14:foregroundMark x1="88756" y1="37190" x2="92943" y2="42810"/>
                        <a14:foregroundMark x1="52632" y1="68430" x2="52153" y2="70909"/>
                        <a14:foregroundMark x1="44258" y1="88595" x2="43182" y2="97851"/>
                        <a14:foregroundMark x1="43182" y1="97851" x2="43182" y2="9785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1732" y="1595021"/>
            <a:ext cx="6960604" cy="50372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69829C-7B1A-43AD-B073-745D2385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49" y="95704"/>
            <a:ext cx="4031701" cy="668554"/>
          </a:xfrm>
        </p:spPr>
        <p:txBody>
          <a:bodyPr/>
          <a:lstStyle/>
          <a:p>
            <a:pPr algn="ctr"/>
            <a:r>
              <a:rPr lang="zh-TW" altLang="en-US" dirty="0"/>
              <a:t>儀器介紹</a:t>
            </a:r>
          </a:p>
        </p:txBody>
      </p:sp>
      <p:sp>
        <p:nvSpPr>
          <p:cNvPr id="17" name="圓柱形 16">
            <a:extLst>
              <a:ext uri="{FF2B5EF4-FFF2-40B4-BE49-F238E27FC236}">
                <a16:creationId xmlns:a16="http://schemas.microsoft.com/office/drawing/2014/main" id="{798D51FA-77B0-45B7-A1C7-1C55EF64C7C6}"/>
              </a:ext>
            </a:extLst>
          </p:cNvPr>
          <p:cNvSpPr/>
          <p:nvPr/>
        </p:nvSpPr>
        <p:spPr>
          <a:xfrm rot="7593644">
            <a:off x="3557019" y="2665497"/>
            <a:ext cx="36000" cy="2821225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0" name="圓柱形 19">
            <a:extLst>
              <a:ext uri="{FF2B5EF4-FFF2-40B4-BE49-F238E27FC236}">
                <a16:creationId xmlns:a16="http://schemas.microsoft.com/office/drawing/2014/main" id="{BA58BED1-5295-40D1-8D9A-C1A41B2A24AC}"/>
              </a:ext>
            </a:extLst>
          </p:cNvPr>
          <p:cNvSpPr>
            <a:spLocks/>
          </p:cNvSpPr>
          <p:nvPr/>
        </p:nvSpPr>
        <p:spPr>
          <a:xfrm rot="3439130">
            <a:off x="6111937" y="2002336"/>
            <a:ext cx="36000" cy="4144141"/>
          </a:xfrm>
          <a:prstGeom prst="can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1" name="圓柱形 20">
            <a:extLst>
              <a:ext uri="{FF2B5EF4-FFF2-40B4-BE49-F238E27FC236}">
                <a16:creationId xmlns:a16="http://schemas.microsoft.com/office/drawing/2014/main" id="{F7F753C2-95F8-431A-BDFE-173AB25837DD}"/>
              </a:ext>
            </a:extLst>
          </p:cNvPr>
          <p:cNvSpPr>
            <a:spLocks/>
          </p:cNvSpPr>
          <p:nvPr/>
        </p:nvSpPr>
        <p:spPr>
          <a:xfrm rot="3439130">
            <a:off x="6104084" y="2137817"/>
            <a:ext cx="36000" cy="3748296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2" name="圓柱形 21">
            <a:extLst>
              <a:ext uri="{FF2B5EF4-FFF2-40B4-BE49-F238E27FC236}">
                <a16:creationId xmlns:a16="http://schemas.microsoft.com/office/drawing/2014/main" id="{15B72C6F-D9E3-4EF3-A9D2-5F77A407F23E}"/>
              </a:ext>
            </a:extLst>
          </p:cNvPr>
          <p:cNvSpPr/>
          <p:nvPr/>
        </p:nvSpPr>
        <p:spPr>
          <a:xfrm rot="6984272">
            <a:off x="6364214" y="1160815"/>
            <a:ext cx="36000" cy="2664000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2B47ED7A-4653-4EF7-97F6-1BCA3D6F5E7C}"/>
              </a:ext>
            </a:extLst>
          </p:cNvPr>
          <p:cNvSpPr/>
          <p:nvPr/>
        </p:nvSpPr>
        <p:spPr>
          <a:xfrm>
            <a:off x="512092" y="4664287"/>
            <a:ext cx="2018328" cy="442674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刀口升降旋轉紐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E10AEBDA-119B-4C5D-AE01-4EB046FD6CED}"/>
              </a:ext>
            </a:extLst>
          </p:cNvPr>
          <p:cNvSpPr/>
          <p:nvPr/>
        </p:nvSpPr>
        <p:spPr>
          <a:xfrm>
            <a:off x="2012519" y="1425366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平衡質量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835C8EA9-A7F3-4AFD-9890-6B97198F0C4A}"/>
              </a:ext>
            </a:extLst>
          </p:cNvPr>
          <p:cNvSpPr/>
          <p:nvPr/>
        </p:nvSpPr>
        <p:spPr>
          <a:xfrm>
            <a:off x="3743297" y="1110016"/>
            <a:ext cx="119440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反射鏡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60310B08-4A3C-49C6-AC92-05DB3AAAD48D}"/>
              </a:ext>
            </a:extLst>
          </p:cNvPr>
          <p:cNvSpPr/>
          <p:nvPr/>
        </p:nvSpPr>
        <p:spPr>
          <a:xfrm>
            <a:off x="3216143" y="3155618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感度質量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C4FAA846-D9EB-4EB6-99F1-7BDF8A2DAC72}"/>
              </a:ext>
            </a:extLst>
          </p:cNvPr>
          <p:cNvSpPr/>
          <p:nvPr/>
        </p:nvSpPr>
        <p:spPr>
          <a:xfrm>
            <a:off x="5479688" y="1221235"/>
            <a:ext cx="844388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橫樑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BBDF3236-0FDF-4F57-94E8-6C6289616989}"/>
              </a:ext>
            </a:extLst>
          </p:cNvPr>
          <p:cNvSpPr/>
          <p:nvPr/>
        </p:nvSpPr>
        <p:spPr>
          <a:xfrm>
            <a:off x="359467" y="784495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可動框架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5BD712E-709C-492E-8A66-AD4E820772DA}"/>
              </a:ext>
            </a:extLst>
          </p:cNvPr>
          <p:cNvSpPr/>
          <p:nvPr/>
        </p:nvSpPr>
        <p:spPr>
          <a:xfrm>
            <a:off x="3716274" y="4079648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阻尼磁鐵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981A110C-7949-45E6-9A85-AF56B0B4FF90}"/>
              </a:ext>
            </a:extLst>
          </p:cNvPr>
          <p:cNvSpPr/>
          <p:nvPr/>
        </p:nvSpPr>
        <p:spPr>
          <a:xfrm>
            <a:off x="2709283" y="5975989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電線接頭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6E6081D6-FEBA-4D54-A217-D6E65B796A88}"/>
              </a:ext>
            </a:extLst>
          </p:cNvPr>
          <p:cNvSpPr/>
          <p:nvPr/>
        </p:nvSpPr>
        <p:spPr>
          <a:xfrm>
            <a:off x="6649651" y="3829649"/>
            <a:ext cx="119440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E2BE6CD8-7AC4-4269-A69D-676C1E57D1DD}"/>
              </a:ext>
            </a:extLst>
          </p:cNvPr>
          <p:cNvSpPr/>
          <p:nvPr/>
        </p:nvSpPr>
        <p:spPr>
          <a:xfrm>
            <a:off x="6819757" y="2166324"/>
            <a:ext cx="119440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6081D0D6-EDE0-4C02-AE77-18A3B8DA4243}"/>
              </a:ext>
            </a:extLst>
          </p:cNvPr>
          <p:cNvSpPr/>
          <p:nvPr/>
        </p:nvSpPr>
        <p:spPr>
          <a:xfrm>
            <a:off x="5691798" y="2959280"/>
            <a:ext cx="119440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砝碼盤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6B928FA4-20A6-4B1F-AA15-A6CC06F96724}"/>
              </a:ext>
            </a:extLst>
          </p:cNvPr>
          <p:cNvSpPr/>
          <p:nvPr/>
        </p:nvSpPr>
        <p:spPr>
          <a:xfrm>
            <a:off x="5957508" y="5128862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水平螺絲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C7813ACE-45BE-42AD-98EC-7DCDDE372640}"/>
              </a:ext>
            </a:extLst>
          </p:cNvPr>
          <p:cNvSpPr/>
          <p:nvPr/>
        </p:nvSpPr>
        <p:spPr>
          <a:xfrm>
            <a:off x="851595" y="2940413"/>
            <a:ext cx="119440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刀口座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46657FB7-467E-4449-96CB-7851AEFF9E45}"/>
              </a:ext>
            </a:extLst>
          </p:cNvPr>
          <p:cNvSpPr/>
          <p:nvPr/>
        </p:nvSpPr>
        <p:spPr>
          <a:xfrm>
            <a:off x="1970321" y="2271088"/>
            <a:ext cx="844388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刀口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BB14C1EB-C7EE-473F-B82A-AECF78679639}"/>
              </a:ext>
            </a:extLst>
          </p:cNvPr>
          <p:cNvSpPr/>
          <p:nvPr/>
        </p:nvSpPr>
        <p:spPr>
          <a:xfrm>
            <a:off x="231911" y="3507481"/>
            <a:ext cx="1922266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刀口升降紐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2460E7EE-8284-4591-8C4F-EE98D67D2642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5369442" y="5412874"/>
            <a:ext cx="588066" cy="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908344FF-D539-417C-B119-EA050D46C6D4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4492662" y="3778037"/>
            <a:ext cx="400010" cy="301611"/>
          </a:xfrm>
          <a:prstGeom prst="line">
            <a:avLst/>
          </a:prstGeom>
          <a:ln w="762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4A53F8DF-5193-4B02-94A9-FB529238DD40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6324076" y="2436756"/>
            <a:ext cx="495681" cy="1358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FF12A13F-DC15-45A7-82B0-6AA6277AEB5A}"/>
              </a:ext>
            </a:extLst>
          </p:cNvPr>
          <p:cNvCxnSpPr>
            <a:cxnSpLocks/>
          </p:cNvCxnSpPr>
          <p:nvPr/>
        </p:nvCxnSpPr>
        <p:spPr>
          <a:xfrm flipV="1">
            <a:off x="4891277" y="1519604"/>
            <a:ext cx="552596" cy="69383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97829C72-FE5F-411E-AC33-406BF97A0AF3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3995813" y="1678039"/>
            <a:ext cx="344687" cy="563624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185B780A-9025-4C5B-A3B0-4B75C0EB5216}"/>
              </a:ext>
            </a:extLst>
          </p:cNvPr>
          <p:cNvCxnSpPr>
            <a:cxnSpLocks/>
          </p:cNvCxnSpPr>
          <p:nvPr/>
        </p:nvCxnSpPr>
        <p:spPr>
          <a:xfrm flipH="1" flipV="1">
            <a:off x="2788906" y="2016083"/>
            <a:ext cx="262979" cy="146962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42517BA2-47E8-42CD-859A-D9F8D3F6B62C}"/>
              </a:ext>
            </a:extLst>
          </p:cNvPr>
          <p:cNvCxnSpPr>
            <a:cxnSpLocks/>
          </p:cNvCxnSpPr>
          <p:nvPr/>
        </p:nvCxnSpPr>
        <p:spPr>
          <a:xfrm flipH="1" flipV="1">
            <a:off x="2084742" y="3295046"/>
            <a:ext cx="238337" cy="239044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0E12AE03-4B1B-4431-8204-C3920E7B6E3E}"/>
              </a:ext>
            </a:extLst>
          </p:cNvPr>
          <p:cNvCxnSpPr>
            <a:cxnSpLocks/>
          </p:cNvCxnSpPr>
          <p:nvPr/>
        </p:nvCxnSpPr>
        <p:spPr>
          <a:xfrm flipH="1" flipV="1">
            <a:off x="2065034" y="3829985"/>
            <a:ext cx="262979" cy="146962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88109B51-A9AB-4D1F-B0DF-110D9DCECD4B}"/>
              </a:ext>
            </a:extLst>
          </p:cNvPr>
          <p:cNvCxnSpPr>
            <a:cxnSpLocks/>
          </p:cNvCxnSpPr>
          <p:nvPr/>
        </p:nvCxnSpPr>
        <p:spPr>
          <a:xfrm flipH="1">
            <a:off x="6249259" y="3585168"/>
            <a:ext cx="39741" cy="252666"/>
          </a:xfrm>
          <a:prstGeom prst="line">
            <a:avLst/>
          </a:prstGeom>
          <a:ln w="762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20B7C6B3-1338-4269-AB08-2F12A3DAD85D}"/>
              </a:ext>
            </a:extLst>
          </p:cNvPr>
          <p:cNvCxnSpPr>
            <a:cxnSpLocks/>
          </p:cNvCxnSpPr>
          <p:nvPr/>
        </p:nvCxnSpPr>
        <p:spPr>
          <a:xfrm>
            <a:off x="6324076" y="4011965"/>
            <a:ext cx="247840" cy="117382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F1C01C99-8F9A-4707-B316-F39986ED9410}"/>
              </a:ext>
            </a:extLst>
          </p:cNvPr>
          <p:cNvCxnSpPr>
            <a:cxnSpLocks/>
          </p:cNvCxnSpPr>
          <p:nvPr/>
        </p:nvCxnSpPr>
        <p:spPr>
          <a:xfrm flipV="1">
            <a:off x="3995813" y="2940413"/>
            <a:ext cx="49824" cy="197310"/>
          </a:xfrm>
          <a:prstGeom prst="line">
            <a:avLst/>
          </a:prstGeom>
          <a:ln w="762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93F1C7CE-4318-400F-B2D4-56405C178DCA}"/>
              </a:ext>
            </a:extLst>
          </p:cNvPr>
          <p:cNvCxnSpPr>
            <a:cxnSpLocks/>
            <a:endCxn id="46" idx="2"/>
          </p:cNvCxnSpPr>
          <p:nvPr/>
        </p:nvCxnSpPr>
        <p:spPr>
          <a:xfrm flipH="1" flipV="1">
            <a:off x="2392515" y="2839111"/>
            <a:ext cx="198892" cy="394354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059F1D66-B7D9-4589-9ED0-0B0BC6ECEDFE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4262058" y="5773468"/>
            <a:ext cx="456724" cy="486533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CA1D760A-30B1-4CBF-924D-961C930D87A2}"/>
              </a:ext>
            </a:extLst>
          </p:cNvPr>
          <p:cNvSpPr/>
          <p:nvPr/>
        </p:nvSpPr>
        <p:spPr>
          <a:xfrm>
            <a:off x="8249250" y="3922731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電線接頭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647AE80E-3AE0-4DDB-8800-9DDB576A1016}"/>
              </a:ext>
            </a:extLst>
          </p:cNvPr>
          <p:cNvCxnSpPr>
            <a:cxnSpLocks/>
            <a:stCxn id="91" idx="0"/>
          </p:cNvCxnSpPr>
          <p:nvPr/>
        </p:nvCxnSpPr>
        <p:spPr>
          <a:xfrm flipH="1" flipV="1">
            <a:off x="8153331" y="3492994"/>
            <a:ext cx="872307" cy="429737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51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DBD108-D719-4BC3-AEAA-81F0290DE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76BA51B3-E8F7-472F-ADC2-8F61C2850255}"/>
              </a:ext>
            </a:extLst>
          </p:cNvPr>
          <p:cNvGrpSpPr/>
          <p:nvPr/>
        </p:nvGrpSpPr>
        <p:grpSpPr>
          <a:xfrm>
            <a:off x="4966639" y="956606"/>
            <a:ext cx="5205932" cy="5319138"/>
            <a:chOff x="4966639" y="956606"/>
            <a:chExt cx="5205932" cy="5319138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0CB71DB-15EE-467A-83F0-404D9E808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427" b="90590" l="6287" r="96916">
                          <a14:foregroundMark x1="30012" y1="11517" x2="32503" y2="10112"/>
                          <a14:foregroundMark x1="26097" y1="14466" x2="26097" y2="14466"/>
                          <a14:foregroundMark x1="50534" y1="44663" x2="49941" y2="42837"/>
                          <a14:foregroundMark x1="49348" y1="38062" x2="49822" y2="41011"/>
                          <a14:foregroundMark x1="40214" y1="28511" x2="47924" y2="34831"/>
                          <a14:foregroundMark x1="47924" y1="34831" x2="49348" y2="37921"/>
                          <a14:foregroundMark x1="47450" y1="33989" x2="42112" y2="29073"/>
                          <a14:foregroundMark x1="47568" y1="33708" x2="45077" y2="32584"/>
                          <a14:foregroundMark x1="34757" y1="33427" x2="40807" y2="31461"/>
                          <a14:foregroundMark x1="69632" y1="58989" x2="74852" y2="55056"/>
                          <a14:foregroundMark x1="12337" y1="47331" x2="26928" y2="69101"/>
                          <a14:foregroundMark x1="36062" y1="90730" x2="65480" y2="62219"/>
                          <a14:foregroundMark x1="97153" y1="33989" x2="76512" y2="53652"/>
                          <a14:foregroundMark x1="75801" y1="22612" x2="92289" y2="33567"/>
                          <a14:foregroundMark x1="59431" y1="12781" x2="76512" y2="23455"/>
                          <a14:foregroundMark x1="76512" y1="23455" x2="76512" y2="23455"/>
                          <a14:foregroundMark x1="59312" y1="9691" x2="58600" y2="11236"/>
                          <a14:foregroundMark x1="59786" y1="9551" x2="59549" y2="9410"/>
                          <a14:foregroundMark x1="33215" y1="8567" x2="32028" y2="9129"/>
                          <a14:foregroundMark x1="28826" y1="11798" x2="28944" y2="11096"/>
                          <a14:foregroundMark x1="36180" y1="31180" x2="36536" y2="32865"/>
                          <a14:foregroundMark x1="30012" y1="10815" x2="30724" y2="10815"/>
                          <a14:foregroundMark x1="30724" y1="10253" x2="30012" y2="10674"/>
                          <a14:foregroundMark x1="6287" y1="42837" x2="10795" y2="40590"/>
                          <a14:foregroundMark x1="17200" y1="34270" x2="20522" y2="32725"/>
                          <a14:foregroundMark x1="16963" y1="33708" x2="19692" y2="32303"/>
                          <a14:foregroundMark x1="76275" y1="52949" x2="74733" y2="55056"/>
                          <a14:foregroundMark x1="76038" y1="54073" x2="74970" y2="54775"/>
                          <a14:foregroundMark x1="80190" y1="48876" x2="80190" y2="48876"/>
                          <a14:foregroundMark x1="86951" y1="43118" x2="86951" y2="43118"/>
                          <a14:foregroundMark x1="85528" y1="44382" x2="85528" y2="44382"/>
                          <a14:foregroundMark x1="85765" y1="43961" x2="85765" y2="43961"/>
                          <a14:foregroundMark x1="85291" y1="44803" x2="76987" y2="52528"/>
                          <a14:foregroundMark x1="77936" y1="25000" x2="77936" y2="25000"/>
                          <a14:foregroundMark x1="80071" y1="26124" x2="80071" y2="26124"/>
                          <a14:foregroundMark x1="80546" y1="26685" x2="85291" y2="29213"/>
                          <a14:foregroundMark x1="53262" y1="49017" x2="53262" y2="49157"/>
                          <a14:foregroundMark x1="53618" y1="49860" x2="53262" y2="49017"/>
                          <a14:foregroundMark x1="10795" y1="40028" x2="6406" y2="43399"/>
                          <a14:backgroundMark x1="17200" y1="46208" x2="28826" y2="45646"/>
                          <a14:backgroundMark x1="28826" y1="45646" x2="37011" y2="51685"/>
                          <a14:backgroundMark x1="37011" y1="51685" x2="38197" y2="610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3198" y="1935016"/>
              <a:ext cx="5139373" cy="4340728"/>
            </a:xfrm>
            <a:prstGeom prst="rect">
              <a:avLst/>
            </a:prstGeom>
          </p:spPr>
        </p:pic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B3689CB9-64A1-43DC-A357-D7E3D2128D2D}"/>
                </a:ext>
              </a:extLst>
            </p:cNvPr>
            <p:cNvSpPr/>
            <p:nvPr/>
          </p:nvSpPr>
          <p:spPr>
            <a:xfrm>
              <a:off x="4966639" y="956606"/>
              <a:ext cx="1763913" cy="625268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32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可動框架</a:t>
              </a:r>
              <a:endParaRPr lang="en-US" altLang="zh-TW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1FDA201E-711A-46DD-93D4-1EDC3ECF5BD8}"/>
                </a:ext>
              </a:extLst>
            </p:cNvPr>
            <p:cNvSpPr/>
            <p:nvPr/>
          </p:nvSpPr>
          <p:spPr>
            <a:xfrm>
              <a:off x="5118441" y="1736544"/>
              <a:ext cx="1552775" cy="56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平衡質量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C9309838-9814-4FE2-8599-24134103A19C}"/>
                </a:ext>
              </a:extLst>
            </p:cNvPr>
            <p:cNvSpPr/>
            <p:nvPr/>
          </p:nvSpPr>
          <p:spPr>
            <a:xfrm>
              <a:off x="7031329" y="1609116"/>
              <a:ext cx="1194405" cy="56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反射鏡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F504642D-8B9B-480B-9CA9-E99C289CC4D2}"/>
                </a:ext>
              </a:extLst>
            </p:cNvPr>
            <p:cNvSpPr/>
            <p:nvPr/>
          </p:nvSpPr>
          <p:spPr>
            <a:xfrm>
              <a:off x="6134717" y="4164881"/>
              <a:ext cx="1552775" cy="568023"/>
            </a:xfrm>
            <a:prstGeom prst="round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感度質量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F3598A1B-F99F-4A8B-83E2-9A089A970F02}"/>
                </a:ext>
              </a:extLst>
            </p:cNvPr>
            <p:cNvSpPr/>
            <p:nvPr/>
          </p:nvSpPr>
          <p:spPr>
            <a:xfrm>
              <a:off x="7667709" y="2842348"/>
              <a:ext cx="844388" cy="568023"/>
            </a:xfrm>
            <a:prstGeom prst="round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橫樑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F44C6BB2-B9B0-400A-A24A-C29537F1D76D}"/>
                </a:ext>
              </a:extLst>
            </p:cNvPr>
            <p:cNvSpPr/>
            <p:nvPr/>
          </p:nvSpPr>
          <p:spPr>
            <a:xfrm>
              <a:off x="5568055" y="5452548"/>
              <a:ext cx="1194405" cy="568023"/>
            </a:xfrm>
            <a:prstGeom prst="round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動導線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AC4EEB3E-38F8-462F-A8AB-F223C51304BA}"/>
                </a:ext>
              </a:extLst>
            </p:cNvPr>
            <p:cNvSpPr/>
            <p:nvPr/>
          </p:nvSpPr>
          <p:spPr>
            <a:xfrm>
              <a:off x="8539635" y="4685718"/>
              <a:ext cx="1194405" cy="56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砝碼盤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B55E9B6B-946E-404A-B647-BE6D13A5AB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89519" y="2365269"/>
              <a:ext cx="628281" cy="3472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8974D2D5-6705-4285-A596-28BC8DB8E4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255" y="2177139"/>
              <a:ext cx="680973" cy="4909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EB921DED-C7DD-4C70-8571-54C4FA74C604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7370534" y="2780825"/>
              <a:ext cx="297175" cy="3455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DB3D238D-70F5-4968-A063-2981902C5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16767" y="4838398"/>
              <a:ext cx="67150" cy="6461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E9674208-8222-4A1E-A16E-0CACB58147BC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6911105" y="3413073"/>
              <a:ext cx="120224" cy="7518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AF3F5AA6-7675-457B-89D2-89E93B00CBEF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H="1" flipV="1">
              <a:off x="8686152" y="4401708"/>
              <a:ext cx="450686" cy="2840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矩形 84">
            <a:extLst>
              <a:ext uri="{FF2B5EF4-FFF2-40B4-BE49-F238E27FC236}">
                <a16:creationId xmlns:a16="http://schemas.microsoft.com/office/drawing/2014/main" id="{6008F076-850B-47DF-A6BB-C111C11A19DA}"/>
              </a:ext>
            </a:extLst>
          </p:cNvPr>
          <p:cNvSpPr/>
          <p:nvPr/>
        </p:nvSpPr>
        <p:spPr>
          <a:xfrm>
            <a:off x="8472808" y="1265460"/>
            <a:ext cx="1552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調整螺絲</a:t>
            </a:r>
          </a:p>
        </p:txBody>
      </p: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37183B3E-42FD-47AA-AE31-C104A1A4D35D}"/>
              </a:ext>
            </a:extLst>
          </p:cNvPr>
          <p:cNvCxnSpPr>
            <a:cxnSpLocks/>
          </p:cNvCxnSpPr>
          <p:nvPr/>
        </p:nvCxnSpPr>
        <p:spPr>
          <a:xfrm flipV="1">
            <a:off x="7985342" y="1979238"/>
            <a:ext cx="419618" cy="3253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584734F4-8F93-4F2E-A59B-AFBF46DE1C19}"/>
              </a:ext>
            </a:extLst>
          </p:cNvPr>
          <p:cNvSpPr/>
          <p:nvPr/>
        </p:nvSpPr>
        <p:spPr>
          <a:xfrm>
            <a:off x="7910906" y="3226475"/>
            <a:ext cx="1756886" cy="510778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阻尼金屬板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2299AA4C-2F5A-45B0-9D6D-C3C93136F370}"/>
              </a:ext>
            </a:extLst>
          </p:cNvPr>
          <p:cNvGrpSpPr/>
          <p:nvPr/>
        </p:nvGrpSpPr>
        <p:grpSpPr>
          <a:xfrm>
            <a:off x="74187" y="981635"/>
            <a:ext cx="5416029" cy="5844858"/>
            <a:chOff x="74187" y="981635"/>
            <a:chExt cx="5416029" cy="584485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AF49552B-F169-4451-AA3D-B1781F6ED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890" b="88160" l="7040" r="91336">
                          <a14:foregroundMark x1="7130" y1="48512" x2="9567" y2="55345"/>
                          <a14:foregroundMark x1="9567" y1="55345" x2="9567" y2="55345"/>
                          <a14:foregroundMark x1="7040" y1="48647" x2="10650" y2="48173"/>
                          <a14:foregroundMark x1="88538" y1="58525" x2="91336" y2="60555"/>
                          <a14:foregroundMark x1="28610" y1="88227" x2="30686" y2="85183"/>
                          <a14:foregroundMark x1="59928" y1="28890" x2="56949" y2="310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24" b="5628"/>
            <a:stretch/>
          </p:blipFill>
          <p:spPr>
            <a:xfrm rot="21038274">
              <a:off x="248532" y="2274974"/>
              <a:ext cx="5141180" cy="3830961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9478FB3-AE3C-4CC3-B2C1-5A218E664323}"/>
                </a:ext>
              </a:extLst>
            </p:cNvPr>
            <p:cNvSpPr/>
            <p:nvPr/>
          </p:nvSpPr>
          <p:spPr>
            <a:xfrm>
              <a:off x="428373" y="981635"/>
              <a:ext cx="10054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zh-TW" altLang="en-US" sz="32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基座</a:t>
              </a:r>
              <a:endParaRPr lang="zh-TW" alt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20652F03-9BC2-4CEC-B7EC-E13CAC4B158E}"/>
                </a:ext>
              </a:extLst>
            </p:cNvPr>
            <p:cNvSpPr/>
            <p:nvPr/>
          </p:nvSpPr>
          <p:spPr>
            <a:xfrm>
              <a:off x="1401877" y="4270375"/>
              <a:ext cx="1552775" cy="568023"/>
            </a:xfrm>
            <a:prstGeom prst="round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solidFill>
                    <a:schemeClr val="bg1">
                      <a:lumMod val="9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阻尼磁鐵</a:t>
              </a:r>
              <a:endParaRPr lang="en-US" altLang="zh-TW" sz="28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D2B2DA01-C6F5-4AFB-A4D7-05EEDAE50D37}"/>
                </a:ext>
              </a:extLst>
            </p:cNvPr>
            <p:cNvSpPr/>
            <p:nvPr/>
          </p:nvSpPr>
          <p:spPr>
            <a:xfrm>
              <a:off x="2502186" y="5950984"/>
              <a:ext cx="1552775" cy="56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電線接頭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A1DBF736-2785-493F-90B0-0B849365797D}"/>
                </a:ext>
              </a:extLst>
            </p:cNvPr>
            <p:cNvSpPr/>
            <p:nvPr/>
          </p:nvSpPr>
          <p:spPr>
            <a:xfrm>
              <a:off x="4054044" y="4320133"/>
              <a:ext cx="1194405" cy="56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靜導線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6E9B5094-C036-4CA3-AEF3-DD9B578F0237}"/>
                </a:ext>
              </a:extLst>
            </p:cNvPr>
            <p:cNvSpPr/>
            <p:nvPr/>
          </p:nvSpPr>
          <p:spPr>
            <a:xfrm>
              <a:off x="3309603" y="5245968"/>
              <a:ext cx="1552775" cy="56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水平螺絲</a:t>
              </a:r>
            </a:p>
          </p:txBody>
        </p: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E292F247-3768-438F-B5D7-60824A737D6E}"/>
                </a:ext>
              </a:extLst>
            </p:cNvPr>
            <p:cNvSpPr/>
            <p:nvPr/>
          </p:nvSpPr>
          <p:spPr>
            <a:xfrm>
              <a:off x="2673218" y="1743174"/>
              <a:ext cx="1194405" cy="56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刀口座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907202B2-D2EF-4DB3-840D-1B287499907E}"/>
                </a:ext>
              </a:extLst>
            </p:cNvPr>
            <p:cNvSpPr/>
            <p:nvPr/>
          </p:nvSpPr>
          <p:spPr>
            <a:xfrm>
              <a:off x="3627896" y="2154263"/>
              <a:ext cx="844388" cy="56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刀口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D6E020D0-164D-4858-9DB9-1F5708AC3556}"/>
                </a:ext>
              </a:extLst>
            </p:cNvPr>
            <p:cNvSpPr/>
            <p:nvPr/>
          </p:nvSpPr>
          <p:spPr>
            <a:xfrm>
              <a:off x="111235" y="4838398"/>
              <a:ext cx="1922266" cy="56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刀口升降紐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FCDB84E4-39BD-4AB2-B3DB-8FA470A57D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8264" y="3986365"/>
              <a:ext cx="168234" cy="2585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A64FD89B-3050-4C90-AB7B-8778E385FB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74280" y="4309136"/>
              <a:ext cx="430502" cy="2988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B892BEAB-9767-4CEE-9A24-D6ECE0D6F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2674" y="4838398"/>
              <a:ext cx="528338" cy="3788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49">
              <a:extLst>
                <a:ext uri="{FF2B5EF4-FFF2-40B4-BE49-F238E27FC236}">
                  <a16:creationId xmlns:a16="http://schemas.microsoft.com/office/drawing/2014/main" id="{7F533C14-369B-4A73-B889-5785D82D35B4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1964988" y="5808372"/>
              <a:ext cx="537198" cy="4266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F5F91C43-C1C7-4B2C-9AFE-BEE3A8D381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7906" y="4311700"/>
              <a:ext cx="135443" cy="5266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BED325D5-A750-4985-AD70-12F9A38F3C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6635" y="2234380"/>
              <a:ext cx="0" cy="4393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單箭頭接點 61">
              <a:extLst>
                <a:ext uri="{FF2B5EF4-FFF2-40B4-BE49-F238E27FC236}">
                  <a16:creationId xmlns:a16="http://schemas.microsoft.com/office/drawing/2014/main" id="{598E2720-F5EA-4243-9498-0328B22A6E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9160" y="2650766"/>
              <a:ext cx="112708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單箭頭接點 63">
              <a:extLst>
                <a:ext uri="{FF2B5EF4-FFF2-40B4-BE49-F238E27FC236}">
                  <a16:creationId xmlns:a16="http://schemas.microsoft.com/office/drawing/2014/main" id="{63D3A8D9-76F5-4BE6-814C-CCBD955414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0252" y="2401974"/>
              <a:ext cx="514028" cy="1007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矩形: 圓角 67">
              <a:extLst>
                <a:ext uri="{FF2B5EF4-FFF2-40B4-BE49-F238E27FC236}">
                  <a16:creationId xmlns:a16="http://schemas.microsoft.com/office/drawing/2014/main" id="{22DD7634-FBF4-4EB7-BCE1-5A92CEAECC85}"/>
                </a:ext>
              </a:extLst>
            </p:cNvPr>
            <p:cNvSpPr/>
            <p:nvPr/>
          </p:nvSpPr>
          <p:spPr>
            <a:xfrm>
              <a:off x="656198" y="2117962"/>
              <a:ext cx="1552775" cy="5680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電線接頭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3B82E547-DC0B-4210-8610-5443C5B58B08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V="1">
              <a:off x="750317" y="2685985"/>
              <a:ext cx="682269" cy="11476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單箭頭接點 73">
              <a:extLst>
                <a:ext uri="{FF2B5EF4-FFF2-40B4-BE49-F238E27FC236}">
                  <a16:creationId xmlns:a16="http://schemas.microsoft.com/office/drawing/2014/main" id="{142782D1-4BBD-440E-95C6-2C68E7332C74}"/>
                </a:ext>
              </a:extLst>
            </p:cNvPr>
            <p:cNvCxnSpPr>
              <a:cxnSpLocks/>
              <a:stCxn id="78" idx="2"/>
            </p:cNvCxnSpPr>
            <p:nvPr/>
          </p:nvCxnSpPr>
          <p:spPr>
            <a:xfrm>
              <a:off x="4819397" y="3220755"/>
              <a:ext cx="34575" cy="6784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矩形: 圓角 77">
              <a:extLst>
                <a:ext uri="{FF2B5EF4-FFF2-40B4-BE49-F238E27FC236}">
                  <a16:creationId xmlns:a16="http://schemas.microsoft.com/office/drawing/2014/main" id="{FC7A2EB9-3D55-4B3F-B307-038B01AD318F}"/>
                </a:ext>
              </a:extLst>
            </p:cNvPr>
            <p:cNvSpPr/>
            <p:nvPr/>
          </p:nvSpPr>
          <p:spPr>
            <a:xfrm>
              <a:off x="4148578" y="2731695"/>
              <a:ext cx="1341638" cy="48906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電線接頭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4F6BFC24-BCFE-4A09-9BC9-985D2F04CC3C}"/>
                </a:ext>
              </a:extLst>
            </p:cNvPr>
            <p:cNvSpPr/>
            <p:nvPr/>
          </p:nvSpPr>
          <p:spPr>
            <a:xfrm>
              <a:off x="74187" y="5907092"/>
              <a:ext cx="1890802" cy="91940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354013" indent="-354013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靜導線高度調整螺絲</a:t>
              </a:r>
            </a:p>
          </p:txBody>
        </p:sp>
        <p:cxnSp>
          <p:nvCxnSpPr>
            <p:cNvPr id="87" name="直線單箭頭接點 86">
              <a:extLst>
                <a:ext uri="{FF2B5EF4-FFF2-40B4-BE49-F238E27FC236}">
                  <a16:creationId xmlns:a16="http://schemas.microsoft.com/office/drawing/2014/main" id="{8E132572-5276-4CD4-8C7C-C098D7CBBB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188" y="5713379"/>
              <a:ext cx="729012" cy="3071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矩形: 圓角 92">
              <a:extLst>
                <a:ext uri="{FF2B5EF4-FFF2-40B4-BE49-F238E27FC236}">
                  <a16:creationId xmlns:a16="http://schemas.microsoft.com/office/drawing/2014/main" id="{8CCE3656-C3DB-4DBD-A890-179E84AD2AC9}"/>
                </a:ext>
              </a:extLst>
            </p:cNvPr>
            <p:cNvSpPr/>
            <p:nvPr/>
          </p:nvSpPr>
          <p:spPr>
            <a:xfrm>
              <a:off x="3026990" y="3316507"/>
              <a:ext cx="1194405" cy="557164"/>
            </a:xfrm>
            <a:prstGeom prst="round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r>
                <a:rPr lang="zh-TW" altLang="en-US" sz="2800" dirty="0">
                  <a:solidFill>
                    <a:schemeClr val="bg1">
                      <a:lumMod val="9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水平儀</a:t>
              </a:r>
              <a:endParaRPr lang="en-US" altLang="zh-TW" sz="28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6D651D9B-18A3-4AFD-97CA-40B2465635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7764" y="3624539"/>
              <a:ext cx="179226" cy="4949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7ADE171B-DA7E-437B-B049-44FEF3B60C53}"/>
              </a:ext>
            </a:extLst>
          </p:cNvPr>
          <p:cNvCxnSpPr>
            <a:cxnSpLocks/>
          </p:cNvCxnSpPr>
          <p:nvPr/>
        </p:nvCxnSpPr>
        <p:spPr>
          <a:xfrm flipV="1">
            <a:off x="7681954" y="3481864"/>
            <a:ext cx="303388" cy="5200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29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69829C-7B1A-43AD-B073-745D2385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189" y="158820"/>
            <a:ext cx="4031701" cy="617901"/>
          </a:xfrm>
        </p:spPr>
        <p:txBody>
          <a:bodyPr/>
          <a:lstStyle/>
          <a:p>
            <a:pPr algn="ctr"/>
            <a:r>
              <a:rPr lang="zh-TW" altLang="en-US" dirty="0"/>
              <a:t>基座水平調整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60D38FB-B925-4238-B568-6508978DEB2E}"/>
              </a:ext>
            </a:extLst>
          </p:cNvPr>
          <p:cNvSpPr txBox="1"/>
          <p:nvPr/>
        </p:nvSpPr>
        <p:spPr>
          <a:xfrm>
            <a:off x="313784" y="801231"/>
            <a:ext cx="8930795" cy="2630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lnSpc>
                <a:spcPct val="120000"/>
              </a:lnSpc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基座水平調整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調水平儀氣泡在中間，三點微調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57188" indent="-357188">
              <a:lnSpc>
                <a:spcPct val="12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: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鬆開鎖定螺絲，調整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個調整紐調整基座高度，確認水平儀氣泡在中間後，將鎖定螺絲鎖緊。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2B32EB9-D6C4-4929-B6D4-253D2E80B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890" b="88160" l="7040" r="91336">
                        <a14:foregroundMark x1="7130" y1="48512" x2="9567" y2="55345"/>
                        <a14:foregroundMark x1="9567" y1="55345" x2="9567" y2="55345"/>
                        <a14:foregroundMark x1="7040" y1="48647" x2="10650" y2="48173"/>
                        <a14:foregroundMark x1="88538" y1="58525" x2="91336" y2="60555"/>
                        <a14:foregroundMark x1="28610" y1="88227" x2="30686" y2="85183"/>
                        <a14:foregroundMark x1="59928" y1="28890" x2="56949" y2="31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24" b="5628"/>
          <a:stretch/>
        </p:blipFill>
        <p:spPr>
          <a:xfrm>
            <a:off x="1062861" y="2293398"/>
            <a:ext cx="5141180" cy="4838225"/>
          </a:xfrm>
          <a:prstGeom prst="rect">
            <a:avLst/>
          </a:prstGeom>
        </p:spPr>
      </p:pic>
      <p:sp>
        <p:nvSpPr>
          <p:cNvPr id="36" name="橢圓 35">
            <a:extLst>
              <a:ext uri="{FF2B5EF4-FFF2-40B4-BE49-F238E27FC236}">
                <a16:creationId xmlns:a16="http://schemas.microsoft.com/office/drawing/2014/main" id="{99D7A623-1317-4926-BEF2-0C6E7D76347A}"/>
              </a:ext>
            </a:extLst>
          </p:cNvPr>
          <p:cNvSpPr/>
          <p:nvPr/>
        </p:nvSpPr>
        <p:spPr>
          <a:xfrm>
            <a:off x="3273451" y="4288502"/>
            <a:ext cx="720000" cy="720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C07786DE-83FA-450B-9677-C9D7D6524FB5}"/>
              </a:ext>
            </a:extLst>
          </p:cNvPr>
          <p:cNvSpPr/>
          <p:nvPr/>
        </p:nvSpPr>
        <p:spPr>
          <a:xfrm>
            <a:off x="3939478" y="3984820"/>
            <a:ext cx="1150858" cy="5107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水平儀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0A40F7FC-748E-494E-81D7-240C1F37E7B7}"/>
              </a:ext>
            </a:extLst>
          </p:cNvPr>
          <p:cNvSpPr/>
          <p:nvPr/>
        </p:nvSpPr>
        <p:spPr>
          <a:xfrm>
            <a:off x="3364233" y="2906499"/>
            <a:ext cx="2750364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右水平調整螺絲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1E9052CC-18B7-4255-BE64-08D47D1E17BB}"/>
              </a:ext>
            </a:extLst>
          </p:cNvPr>
          <p:cNvSpPr/>
          <p:nvPr/>
        </p:nvSpPr>
        <p:spPr>
          <a:xfrm>
            <a:off x="148525" y="4503238"/>
            <a:ext cx="2750364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左水平調整螺絲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8723FC15-B6B7-4371-A607-32E00936D649}"/>
              </a:ext>
            </a:extLst>
          </p:cNvPr>
          <p:cNvSpPr/>
          <p:nvPr/>
        </p:nvSpPr>
        <p:spPr>
          <a:xfrm>
            <a:off x="3939478" y="5341962"/>
            <a:ext cx="514213" cy="47785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55EA00C2-0CA6-4C64-8D42-D1BD19111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96" t="-1026" r="510" b="3555"/>
          <a:stretch/>
        </p:blipFill>
        <p:spPr>
          <a:xfrm>
            <a:off x="4835323" y="4791181"/>
            <a:ext cx="1408347" cy="1415400"/>
          </a:xfrm>
          <a:prstGeom prst="ellipse">
            <a:avLst/>
          </a:prstGeom>
          <a:ln w="38100">
            <a:solidFill>
              <a:srgbClr val="FFFF00"/>
            </a:solidFill>
          </a:ln>
        </p:spPr>
      </p:pic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DF17306B-54DB-444A-8755-ACB3FA557C8B}"/>
              </a:ext>
            </a:extLst>
          </p:cNvPr>
          <p:cNvSpPr/>
          <p:nvPr/>
        </p:nvSpPr>
        <p:spPr>
          <a:xfrm>
            <a:off x="3023789" y="6153279"/>
            <a:ext cx="2750364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前水平調整螺絲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85E71CDF-C73C-4FC7-8C5C-E350249DBFFF}"/>
              </a:ext>
            </a:extLst>
          </p:cNvPr>
          <p:cNvSpPr/>
          <p:nvPr/>
        </p:nvSpPr>
        <p:spPr>
          <a:xfrm>
            <a:off x="3899497" y="2289800"/>
            <a:ext cx="514213" cy="47785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id="{10370C51-0454-4965-B076-64096374A734}"/>
              </a:ext>
            </a:extLst>
          </p:cNvPr>
          <p:cNvSpPr/>
          <p:nvPr/>
        </p:nvSpPr>
        <p:spPr>
          <a:xfrm>
            <a:off x="1074223" y="3762877"/>
            <a:ext cx="514213" cy="47785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4D6219E-7E01-445B-ABC7-1E38AFAE9B59}"/>
              </a:ext>
            </a:extLst>
          </p:cNvPr>
          <p:cNvGrpSpPr/>
          <p:nvPr/>
        </p:nvGrpSpPr>
        <p:grpSpPr>
          <a:xfrm>
            <a:off x="6134513" y="2364505"/>
            <a:ext cx="3761313" cy="2421379"/>
            <a:chOff x="6108490" y="1932128"/>
            <a:chExt cx="3761313" cy="2421379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CCB59B5A-7638-47A1-8A70-FF11991C48C5}"/>
                </a:ext>
              </a:extLst>
            </p:cNvPr>
            <p:cNvSpPr/>
            <p:nvPr/>
          </p:nvSpPr>
          <p:spPr>
            <a:xfrm>
              <a:off x="7286534" y="2043421"/>
              <a:ext cx="1667986" cy="578882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調整旋紐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1D2F151C-44F3-4FD4-8D26-304AE9475B37}"/>
                </a:ext>
              </a:extLst>
            </p:cNvPr>
            <p:cNvSpPr/>
            <p:nvPr/>
          </p:nvSpPr>
          <p:spPr>
            <a:xfrm>
              <a:off x="7995157" y="2545996"/>
              <a:ext cx="1874646" cy="91940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調整旋紐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鎖定螺絲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03DA2862-B31B-4973-9C54-B64D0008F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5596" y1="45786" x2="52708" y2="45330"/>
                          <a14:foregroundMark x1="46931" y1="17882" x2="47924" y2="43280"/>
                          <a14:foregroundMark x1="47924" y1="43280" x2="47563" y2="43622"/>
                          <a14:backgroundMark x1="63357" y1="48519" x2="77617" y2="27221"/>
                          <a14:backgroundMark x1="77617" y1="27221" x2="91606" y2="14123"/>
                          <a14:backgroundMark x1="61913" y1="16173" x2="63177" y2="39749"/>
                          <a14:backgroundMark x1="63177" y1="39749" x2="60108" y2="49089"/>
                          <a14:backgroundMark x1="78069" y1="48064" x2="86282" y2="46697"/>
                          <a14:backgroundMark x1="57762" y1="75171" x2="84838" y2="75171"/>
                          <a14:backgroundMark x1="52617" y1="69590" x2="62455" y2="69362"/>
                          <a14:backgroundMark x1="62455" y1="69362" x2="73285" y2="69818"/>
                          <a14:backgroundMark x1="54061" y1="51595" x2="54061" y2="51595"/>
                          <a14:backgroundMark x1="42509" y1="71071" x2="42509" y2="71071"/>
                          <a14:backgroundMark x1="13357" y1="52733" x2="13357" y2="52733"/>
                          <a14:backgroundMark x1="59567" y1="78474" x2="76354" y2="79954"/>
                          <a14:backgroundMark x1="54242" y1="85194" x2="54242" y2="85194"/>
                          <a14:backgroundMark x1="60199" y1="50569" x2="61101" y2="50342"/>
                          <a14:backgroundMark x1="55686" y1="51139" x2="61643" y2="502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1" t="7161" r="11349" b="4746"/>
            <a:stretch/>
          </p:blipFill>
          <p:spPr>
            <a:xfrm>
              <a:off x="6553002" y="2490764"/>
              <a:ext cx="1592563" cy="1415401"/>
            </a:xfrm>
            <a:prstGeom prst="rect">
              <a:avLst/>
            </a:prstGeom>
          </p:spPr>
        </p:pic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53E24CB9-ED67-4FB6-9C22-98FE0D3B04BB}"/>
                </a:ext>
              </a:extLst>
            </p:cNvPr>
            <p:cNvCxnSpPr>
              <a:cxnSpLocks/>
            </p:cNvCxnSpPr>
            <p:nvPr/>
          </p:nvCxnSpPr>
          <p:spPr>
            <a:xfrm>
              <a:off x="6217647" y="3706444"/>
              <a:ext cx="258730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5EBA33C2-7D23-4C6F-AEEC-EDA54BC0DE0C}"/>
                </a:ext>
              </a:extLst>
            </p:cNvPr>
            <p:cNvSpPr/>
            <p:nvPr/>
          </p:nvSpPr>
          <p:spPr>
            <a:xfrm>
              <a:off x="7682998" y="3525297"/>
              <a:ext cx="955199" cy="578882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腳座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E693AAD9-C737-4027-9F58-02FA1048C2FD}"/>
                </a:ext>
              </a:extLst>
            </p:cNvPr>
            <p:cNvSpPr/>
            <p:nvPr/>
          </p:nvSpPr>
          <p:spPr>
            <a:xfrm>
              <a:off x="6108490" y="1932128"/>
              <a:ext cx="3590259" cy="2421379"/>
            </a:xfrm>
            <a:prstGeom prst="round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3F682020-1101-495D-8C4E-304AAB17AF2E}"/>
              </a:ext>
            </a:extLst>
          </p:cNvPr>
          <p:cNvCxnSpPr/>
          <p:nvPr/>
        </p:nvCxnSpPr>
        <p:spPr>
          <a:xfrm flipV="1">
            <a:off x="7531043" y="3407174"/>
            <a:ext cx="742868" cy="1680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E74A395D-3FC3-4A69-8C77-A9839F9BE39E}"/>
              </a:ext>
            </a:extLst>
          </p:cNvPr>
          <p:cNvCxnSpPr>
            <a:cxnSpLocks/>
          </p:cNvCxnSpPr>
          <p:nvPr/>
        </p:nvCxnSpPr>
        <p:spPr>
          <a:xfrm flipV="1">
            <a:off x="7531043" y="2978373"/>
            <a:ext cx="350238" cy="1579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D723FB78-4A92-4B2B-8E27-C9CD6926CEAF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7443752" y="4057514"/>
            <a:ext cx="265269" cy="1896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C0FF3505-CF8E-46E5-9856-D51BD3509062}"/>
              </a:ext>
            </a:extLst>
          </p:cNvPr>
          <p:cNvSpPr/>
          <p:nvPr/>
        </p:nvSpPr>
        <p:spPr>
          <a:xfrm>
            <a:off x="6181063" y="3529364"/>
            <a:ext cx="80021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基座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03069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81BE35-2B90-4946-B4B6-DC1B6F89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實驗前裝置確認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BB0F07-BFEB-4EB7-A5F0-064E94107D9C}"/>
              </a:ext>
            </a:extLst>
          </p:cNvPr>
          <p:cNvSpPr txBox="1"/>
          <p:nvPr/>
        </p:nvSpPr>
        <p:spPr>
          <a:xfrm>
            <a:off x="627875" y="1084522"/>
            <a:ext cx="8930795" cy="109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基板水平調整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調水平儀氣泡在中間，三點微調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BC3BC577-1043-48DD-9AD4-406A96F6AC1D}"/>
              </a:ext>
            </a:extLst>
          </p:cNvPr>
          <p:cNvGrpSpPr/>
          <p:nvPr/>
        </p:nvGrpSpPr>
        <p:grpSpPr>
          <a:xfrm>
            <a:off x="2022887" y="2134994"/>
            <a:ext cx="5752963" cy="1677159"/>
            <a:chOff x="2022887" y="2134994"/>
            <a:chExt cx="5752963" cy="1677159"/>
          </a:xfrm>
        </p:grpSpPr>
        <p:sp>
          <p:nvSpPr>
            <p:cNvPr id="39" name="立方體 38">
              <a:extLst>
                <a:ext uri="{FF2B5EF4-FFF2-40B4-BE49-F238E27FC236}">
                  <a16:creationId xmlns:a16="http://schemas.microsoft.com/office/drawing/2014/main" id="{A0461638-8A6A-4B40-A5C0-C7B181995C77}"/>
                </a:ext>
              </a:extLst>
            </p:cNvPr>
            <p:cNvSpPr/>
            <p:nvPr/>
          </p:nvSpPr>
          <p:spPr>
            <a:xfrm rot="20592796" flipH="1">
              <a:off x="2022887" y="2134994"/>
              <a:ext cx="3948516" cy="1677159"/>
            </a:xfrm>
            <a:prstGeom prst="cube">
              <a:avLst>
                <a:gd name="adj" fmla="val 89802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F816C8A-3D98-4620-B449-AFBB63D4A358}"/>
                </a:ext>
              </a:extLst>
            </p:cNvPr>
            <p:cNvGrpSpPr>
              <a:grpSpLocks noChangeAspect="1"/>
            </p:cNvGrpSpPr>
            <p:nvPr/>
          </p:nvGrpSpPr>
          <p:grpSpPr>
            <a:xfrm rot="668296">
              <a:off x="3920059" y="2803284"/>
              <a:ext cx="216000" cy="121935"/>
              <a:chOff x="3988377" y="3335965"/>
              <a:chExt cx="329609" cy="186070"/>
            </a:xfrm>
          </p:grpSpPr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8C0ACA71-8CD7-49F5-A99D-957B6FB77512}"/>
                  </a:ext>
                </a:extLst>
              </p:cNvPr>
              <p:cNvSpPr/>
              <p:nvPr/>
            </p:nvSpPr>
            <p:spPr>
              <a:xfrm rot="20831294">
                <a:off x="3988377" y="3335965"/>
                <a:ext cx="329609" cy="186070"/>
              </a:xfrm>
              <a:prstGeom prst="can">
                <a:avLst>
                  <a:gd name="adj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44ABE84A-14AA-4918-884B-71A4BB40C0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31294">
                <a:off x="4091260" y="3358259"/>
                <a:ext cx="108001" cy="609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圓柱形 7">
              <a:extLst>
                <a:ext uri="{FF2B5EF4-FFF2-40B4-BE49-F238E27FC236}">
                  <a16:creationId xmlns:a16="http://schemas.microsoft.com/office/drawing/2014/main" id="{DD0C8B33-9572-4D3E-BAC0-C3285A2FCBD8}"/>
                </a:ext>
              </a:extLst>
            </p:cNvPr>
            <p:cNvSpPr/>
            <p:nvPr/>
          </p:nvSpPr>
          <p:spPr>
            <a:xfrm rot="314220">
              <a:off x="4441441" y="3179708"/>
              <a:ext cx="167917" cy="123887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圓柱形 8">
              <a:extLst>
                <a:ext uri="{FF2B5EF4-FFF2-40B4-BE49-F238E27FC236}">
                  <a16:creationId xmlns:a16="http://schemas.microsoft.com/office/drawing/2014/main" id="{383E47B9-A454-4223-BA1F-A69BAA90FA60}"/>
                </a:ext>
              </a:extLst>
            </p:cNvPr>
            <p:cNvSpPr/>
            <p:nvPr/>
          </p:nvSpPr>
          <p:spPr>
            <a:xfrm>
              <a:off x="2636448" y="2680565"/>
              <a:ext cx="167917" cy="123887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柱形 9">
              <a:extLst>
                <a:ext uri="{FF2B5EF4-FFF2-40B4-BE49-F238E27FC236}">
                  <a16:creationId xmlns:a16="http://schemas.microsoft.com/office/drawing/2014/main" id="{DE921B10-07EF-4A44-85C5-359EB721E9EF}"/>
                </a:ext>
              </a:extLst>
            </p:cNvPr>
            <p:cNvSpPr/>
            <p:nvPr/>
          </p:nvSpPr>
          <p:spPr>
            <a:xfrm rot="231566">
              <a:off x="4057203" y="2249074"/>
              <a:ext cx="167917" cy="123887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8581CBF-D322-4AB9-9127-7D5115EF102E}"/>
                </a:ext>
              </a:extLst>
            </p:cNvPr>
            <p:cNvSpPr/>
            <p:nvPr/>
          </p:nvSpPr>
          <p:spPr>
            <a:xfrm>
              <a:off x="6052301" y="2377233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dirty="0"/>
                <a:t>水平調整螺絲</a:t>
              </a:r>
            </a:p>
          </p:txBody>
        </p: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F305FF5A-5741-44BD-9FD2-368F6A49DDF4}"/>
                </a:ext>
              </a:extLst>
            </p:cNvPr>
            <p:cNvCxnSpPr>
              <a:cxnSpLocks/>
              <a:stCxn id="9" idx="4"/>
            </p:cNvCxnSpPr>
            <p:nvPr/>
          </p:nvCxnSpPr>
          <p:spPr>
            <a:xfrm flipV="1">
              <a:off x="2804365" y="2550837"/>
              <a:ext cx="3011374" cy="1916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FEDF3B64-B536-464A-9795-30259D5354AA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4657859" y="2577288"/>
              <a:ext cx="1394442" cy="6536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B578D1B-E0C6-46AE-8C06-D1A01C652109}"/>
                </a:ext>
              </a:extLst>
            </p:cNvPr>
            <p:cNvSpPr/>
            <p:nvPr/>
          </p:nvSpPr>
          <p:spPr>
            <a:xfrm>
              <a:off x="3272760" y="2967949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dirty="0"/>
                <a:t>水平儀</a:t>
              </a:r>
            </a:p>
          </p:txBody>
        </p: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D6A241C8-B0D3-46E1-9C37-04A370604B0C}"/>
                </a:ext>
              </a:extLst>
            </p:cNvPr>
            <p:cNvCxnSpPr>
              <a:cxnSpLocks/>
            </p:cNvCxnSpPr>
            <p:nvPr/>
          </p:nvCxnSpPr>
          <p:spPr>
            <a:xfrm>
              <a:off x="4170687" y="2324579"/>
              <a:ext cx="1903848" cy="1587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BA41926C-147E-4AB7-82F8-4C16744E823F}"/>
              </a:ext>
            </a:extLst>
          </p:cNvPr>
          <p:cNvGrpSpPr/>
          <p:nvPr/>
        </p:nvGrpSpPr>
        <p:grpSpPr>
          <a:xfrm>
            <a:off x="2022887" y="4448300"/>
            <a:ext cx="5752963" cy="1677159"/>
            <a:chOff x="2022887" y="4448300"/>
            <a:chExt cx="5752963" cy="1677159"/>
          </a:xfrm>
        </p:grpSpPr>
        <p:sp>
          <p:nvSpPr>
            <p:cNvPr id="59" name="立方體 58">
              <a:extLst>
                <a:ext uri="{FF2B5EF4-FFF2-40B4-BE49-F238E27FC236}">
                  <a16:creationId xmlns:a16="http://schemas.microsoft.com/office/drawing/2014/main" id="{3707C052-E160-47BE-95C4-576F5CEE90E0}"/>
                </a:ext>
              </a:extLst>
            </p:cNvPr>
            <p:cNvSpPr/>
            <p:nvPr/>
          </p:nvSpPr>
          <p:spPr>
            <a:xfrm rot="20592796" flipH="1">
              <a:off x="2022887" y="4448300"/>
              <a:ext cx="3948516" cy="1677159"/>
            </a:xfrm>
            <a:prstGeom prst="cube">
              <a:avLst>
                <a:gd name="adj" fmla="val 89802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3C09CF83-DBB7-46CD-A368-27A00C3B6FB1}"/>
                </a:ext>
              </a:extLst>
            </p:cNvPr>
            <p:cNvGrpSpPr>
              <a:grpSpLocks noChangeAspect="1"/>
            </p:cNvGrpSpPr>
            <p:nvPr/>
          </p:nvGrpSpPr>
          <p:grpSpPr>
            <a:xfrm rot="668296">
              <a:off x="3920059" y="5116590"/>
              <a:ext cx="216000" cy="121935"/>
              <a:chOff x="3988377" y="3335965"/>
              <a:chExt cx="329609" cy="186070"/>
            </a:xfrm>
          </p:grpSpPr>
          <p:sp>
            <p:nvSpPr>
              <p:cNvPr id="61" name="橢圓 4">
                <a:extLst>
                  <a:ext uri="{FF2B5EF4-FFF2-40B4-BE49-F238E27FC236}">
                    <a16:creationId xmlns:a16="http://schemas.microsoft.com/office/drawing/2014/main" id="{F9701E64-F21B-4FDE-B86D-FD479D1F6EDE}"/>
                  </a:ext>
                </a:extLst>
              </p:cNvPr>
              <p:cNvSpPr/>
              <p:nvPr/>
            </p:nvSpPr>
            <p:spPr>
              <a:xfrm rot="20831294">
                <a:off x="3988377" y="3335965"/>
                <a:ext cx="329609" cy="186070"/>
              </a:xfrm>
              <a:prstGeom prst="can">
                <a:avLst>
                  <a:gd name="adj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橢圓 61">
                <a:extLst>
                  <a:ext uri="{FF2B5EF4-FFF2-40B4-BE49-F238E27FC236}">
                    <a16:creationId xmlns:a16="http://schemas.microsoft.com/office/drawing/2014/main" id="{AA0323D8-94C3-4F79-BCD7-82A7CA8430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31294">
                <a:off x="4091253" y="3358259"/>
                <a:ext cx="108000" cy="609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3" name="圓柱形 62">
              <a:extLst>
                <a:ext uri="{FF2B5EF4-FFF2-40B4-BE49-F238E27FC236}">
                  <a16:creationId xmlns:a16="http://schemas.microsoft.com/office/drawing/2014/main" id="{34135884-89A4-4327-8F99-0D41FE81392A}"/>
                </a:ext>
              </a:extLst>
            </p:cNvPr>
            <p:cNvSpPr/>
            <p:nvPr/>
          </p:nvSpPr>
          <p:spPr>
            <a:xfrm rot="314220">
              <a:off x="5181858" y="5288660"/>
              <a:ext cx="167917" cy="123887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圓柱形 63">
              <a:extLst>
                <a:ext uri="{FF2B5EF4-FFF2-40B4-BE49-F238E27FC236}">
                  <a16:creationId xmlns:a16="http://schemas.microsoft.com/office/drawing/2014/main" id="{6851B45D-5AA0-418A-B690-AE8CEA2089C6}"/>
                </a:ext>
              </a:extLst>
            </p:cNvPr>
            <p:cNvSpPr/>
            <p:nvPr/>
          </p:nvSpPr>
          <p:spPr>
            <a:xfrm>
              <a:off x="3824184" y="5733274"/>
              <a:ext cx="167917" cy="123887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445B2CFA-DBE3-407A-9F6A-F5DDE0264AA5}"/>
                </a:ext>
              </a:extLst>
            </p:cNvPr>
            <p:cNvSpPr/>
            <p:nvPr/>
          </p:nvSpPr>
          <p:spPr>
            <a:xfrm>
              <a:off x="6052301" y="4690539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dirty="0"/>
                <a:t>水平調整螺絲</a:t>
              </a:r>
            </a:p>
          </p:txBody>
        </p:sp>
        <p:cxnSp>
          <p:nvCxnSpPr>
            <p:cNvPr id="67" name="直線接點 66">
              <a:extLst>
                <a:ext uri="{FF2B5EF4-FFF2-40B4-BE49-F238E27FC236}">
                  <a16:creationId xmlns:a16="http://schemas.microsoft.com/office/drawing/2014/main" id="{505EEE70-FC8C-4461-8034-23F1B3FAADF7}"/>
                </a:ext>
              </a:extLst>
            </p:cNvPr>
            <p:cNvCxnSpPr>
              <a:cxnSpLocks/>
              <a:stCxn id="64" idx="4"/>
            </p:cNvCxnSpPr>
            <p:nvPr/>
          </p:nvCxnSpPr>
          <p:spPr>
            <a:xfrm flipV="1">
              <a:off x="3992101" y="4930525"/>
              <a:ext cx="1921800" cy="8646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接點 67">
              <a:extLst>
                <a:ext uri="{FF2B5EF4-FFF2-40B4-BE49-F238E27FC236}">
                  <a16:creationId xmlns:a16="http://schemas.microsoft.com/office/drawing/2014/main" id="{F5C8A9A2-5AB7-47F6-BC7C-15C2B4844B5C}"/>
                </a:ext>
              </a:extLst>
            </p:cNvPr>
            <p:cNvCxnSpPr>
              <a:cxnSpLocks/>
              <a:stCxn id="63" idx="4"/>
              <a:endCxn id="66" idx="1"/>
            </p:cNvCxnSpPr>
            <p:nvPr/>
          </p:nvCxnSpPr>
          <p:spPr>
            <a:xfrm flipV="1">
              <a:off x="5349424" y="4890594"/>
              <a:ext cx="702877" cy="4676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D4E45F40-073A-4860-A6EC-30926066B3AE}"/>
                </a:ext>
              </a:extLst>
            </p:cNvPr>
            <p:cNvSpPr/>
            <p:nvPr/>
          </p:nvSpPr>
          <p:spPr>
            <a:xfrm>
              <a:off x="3272760" y="5281255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dirty="0"/>
                <a:t>水平儀</a:t>
              </a:r>
            </a:p>
          </p:txBody>
        </p:sp>
      </p:grpSp>
      <p:sp>
        <p:nvSpPr>
          <p:cNvPr id="76" name="套索 75">
            <a:extLst>
              <a:ext uri="{FF2B5EF4-FFF2-40B4-BE49-F238E27FC236}">
                <a16:creationId xmlns:a16="http://schemas.microsoft.com/office/drawing/2014/main" id="{7967226E-AEA0-441F-B895-21CA3099BFA9}"/>
              </a:ext>
            </a:extLst>
          </p:cNvPr>
          <p:cNvSpPr/>
          <p:nvPr/>
        </p:nvSpPr>
        <p:spPr>
          <a:xfrm rot="1774500">
            <a:off x="3476465" y="2509318"/>
            <a:ext cx="404536" cy="271098"/>
          </a:xfrm>
          <a:prstGeom prst="chord">
            <a:avLst>
              <a:gd name="adj1" fmla="val 21534840"/>
              <a:gd name="adj2" fmla="val 1088286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套索 78">
            <a:extLst>
              <a:ext uri="{FF2B5EF4-FFF2-40B4-BE49-F238E27FC236}">
                <a16:creationId xmlns:a16="http://schemas.microsoft.com/office/drawing/2014/main" id="{E4289554-D915-41F6-9E9D-BA55794C14CB}"/>
              </a:ext>
            </a:extLst>
          </p:cNvPr>
          <p:cNvSpPr/>
          <p:nvPr/>
        </p:nvSpPr>
        <p:spPr>
          <a:xfrm rot="12574500">
            <a:off x="3621916" y="2446886"/>
            <a:ext cx="404536" cy="271098"/>
          </a:xfrm>
          <a:prstGeom prst="chord">
            <a:avLst>
              <a:gd name="adj1" fmla="val 21534840"/>
              <a:gd name="adj2" fmla="val 1088286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套索 79">
            <a:extLst>
              <a:ext uri="{FF2B5EF4-FFF2-40B4-BE49-F238E27FC236}">
                <a16:creationId xmlns:a16="http://schemas.microsoft.com/office/drawing/2014/main" id="{738CD005-91CF-46E6-8894-F4C458095FA7}"/>
              </a:ext>
            </a:extLst>
          </p:cNvPr>
          <p:cNvSpPr/>
          <p:nvPr/>
        </p:nvSpPr>
        <p:spPr>
          <a:xfrm rot="1774500">
            <a:off x="3446648" y="4854332"/>
            <a:ext cx="404536" cy="271098"/>
          </a:xfrm>
          <a:prstGeom prst="chord">
            <a:avLst>
              <a:gd name="adj1" fmla="val 21534840"/>
              <a:gd name="adj2" fmla="val 1088286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套索 80">
            <a:extLst>
              <a:ext uri="{FF2B5EF4-FFF2-40B4-BE49-F238E27FC236}">
                <a16:creationId xmlns:a16="http://schemas.microsoft.com/office/drawing/2014/main" id="{4EDE1801-6F0D-4B27-978F-3F612A3F66DF}"/>
              </a:ext>
            </a:extLst>
          </p:cNvPr>
          <p:cNvSpPr/>
          <p:nvPr/>
        </p:nvSpPr>
        <p:spPr>
          <a:xfrm rot="12574500">
            <a:off x="3592099" y="4791900"/>
            <a:ext cx="404536" cy="271098"/>
          </a:xfrm>
          <a:prstGeom prst="chord">
            <a:avLst>
              <a:gd name="adj1" fmla="val 21534840"/>
              <a:gd name="adj2" fmla="val 1088286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30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841D7C06-D63D-4491-8824-5BF485C45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8" b="97851" l="2273" r="92943">
                        <a14:foregroundMark x1="9211" y1="48760" x2="45096" y2="78182"/>
                        <a14:foregroundMark x1="45096" y1="78182" x2="44019" y2="88430"/>
                        <a14:foregroundMark x1="44019" y1="88430" x2="39952" y2="86942"/>
                        <a14:foregroundMark x1="31818" y1="4298" x2="32536" y2="13223"/>
                        <a14:foregroundMark x1="53828" y1="6942" x2="51555" y2="8430"/>
                        <a14:foregroundMark x1="53708" y1="6446" x2="53110" y2="7603"/>
                        <a14:foregroundMark x1="9091" y1="34215" x2="12201" y2="34215"/>
                        <a14:foregroundMark x1="9689" y1="36198" x2="9689" y2="36860"/>
                        <a14:foregroundMark x1="2392" y1="51074" x2="3947" y2="55041"/>
                        <a14:foregroundMark x1="87919" y1="27438" x2="88756" y2="37190"/>
                        <a14:foregroundMark x1="88756" y1="37190" x2="92943" y2="42810"/>
                        <a14:foregroundMark x1="52632" y1="68430" x2="52153" y2="70909"/>
                        <a14:foregroundMark x1="44258" y1="88595" x2="43182" y2="97851"/>
                        <a14:foregroundMark x1="43182" y1="97851" x2="43182" y2="9785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1732" y="2509421"/>
            <a:ext cx="6960604" cy="50372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69829C-7B1A-43AD-B073-745D2385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643" y="133997"/>
            <a:ext cx="4031701" cy="617901"/>
          </a:xfrm>
        </p:spPr>
        <p:txBody>
          <a:bodyPr/>
          <a:lstStyle/>
          <a:p>
            <a:pPr algn="ctr"/>
            <a:r>
              <a:rPr lang="zh-TW" altLang="en-US" dirty="0"/>
              <a:t>架上動導線</a:t>
            </a:r>
          </a:p>
        </p:txBody>
      </p:sp>
      <p:sp>
        <p:nvSpPr>
          <p:cNvPr id="17" name="圓柱形 16">
            <a:extLst>
              <a:ext uri="{FF2B5EF4-FFF2-40B4-BE49-F238E27FC236}">
                <a16:creationId xmlns:a16="http://schemas.microsoft.com/office/drawing/2014/main" id="{798D51FA-77B0-45B7-A1C7-1C55EF64C7C6}"/>
              </a:ext>
            </a:extLst>
          </p:cNvPr>
          <p:cNvSpPr/>
          <p:nvPr/>
        </p:nvSpPr>
        <p:spPr>
          <a:xfrm rot="7593644">
            <a:off x="3557019" y="3579897"/>
            <a:ext cx="36000" cy="2821225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柱形 19">
            <a:extLst>
              <a:ext uri="{FF2B5EF4-FFF2-40B4-BE49-F238E27FC236}">
                <a16:creationId xmlns:a16="http://schemas.microsoft.com/office/drawing/2014/main" id="{BA58BED1-5295-40D1-8D9A-C1A41B2A24AC}"/>
              </a:ext>
            </a:extLst>
          </p:cNvPr>
          <p:cNvSpPr>
            <a:spLocks/>
          </p:cNvSpPr>
          <p:nvPr/>
        </p:nvSpPr>
        <p:spPr>
          <a:xfrm rot="3439130">
            <a:off x="6111937" y="2916736"/>
            <a:ext cx="36000" cy="4144141"/>
          </a:xfrm>
          <a:prstGeom prst="can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柱形 20">
            <a:extLst>
              <a:ext uri="{FF2B5EF4-FFF2-40B4-BE49-F238E27FC236}">
                <a16:creationId xmlns:a16="http://schemas.microsoft.com/office/drawing/2014/main" id="{F7F753C2-95F8-431A-BDFE-173AB25837DD}"/>
              </a:ext>
            </a:extLst>
          </p:cNvPr>
          <p:cNvSpPr>
            <a:spLocks/>
          </p:cNvSpPr>
          <p:nvPr/>
        </p:nvSpPr>
        <p:spPr>
          <a:xfrm rot="3439130">
            <a:off x="6104084" y="3052217"/>
            <a:ext cx="36000" cy="3748296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柱形 21">
            <a:extLst>
              <a:ext uri="{FF2B5EF4-FFF2-40B4-BE49-F238E27FC236}">
                <a16:creationId xmlns:a16="http://schemas.microsoft.com/office/drawing/2014/main" id="{15B72C6F-D9E3-4EF3-A9D2-5F77A407F23E}"/>
              </a:ext>
            </a:extLst>
          </p:cNvPr>
          <p:cNvSpPr/>
          <p:nvPr/>
        </p:nvSpPr>
        <p:spPr>
          <a:xfrm rot="6984272">
            <a:off x="6364214" y="2075215"/>
            <a:ext cx="36000" cy="2664000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1537633-EB58-4F11-AB01-1FADFCB81F30}"/>
              </a:ext>
            </a:extLst>
          </p:cNvPr>
          <p:cNvSpPr/>
          <p:nvPr/>
        </p:nvSpPr>
        <p:spPr>
          <a:xfrm>
            <a:off x="6064327" y="5016690"/>
            <a:ext cx="991017" cy="442674"/>
          </a:xfrm>
          <a:prstGeom prst="round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CE12BF6-25D4-4B71-B37B-75815175EDDD}"/>
              </a:ext>
            </a:extLst>
          </p:cNvPr>
          <p:cNvSpPr/>
          <p:nvPr/>
        </p:nvSpPr>
        <p:spPr>
          <a:xfrm>
            <a:off x="3138853" y="5252261"/>
            <a:ext cx="874723" cy="340519"/>
          </a:xfrm>
          <a:prstGeom prst="roundRect">
            <a:avLst/>
          </a:prstGeom>
          <a:solidFill>
            <a:srgbClr val="FFFFFF"/>
          </a:solidFill>
        </p:spPr>
        <p:txBody>
          <a:bodyPr wrap="none" lIns="36000" tIns="0" rIns="36000" bIns="0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51F41C6-EED8-4034-8442-BCDF787A8CA3}"/>
              </a:ext>
            </a:extLst>
          </p:cNvPr>
          <p:cNvSpPr/>
          <p:nvPr/>
        </p:nvSpPr>
        <p:spPr>
          <a:xfrm>
            <a:off x="137568" y="755283"/>
            <a:ext cx="9852443" cy="1079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2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刀口升降紐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旋至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尖端向上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，扣住動導線架單側。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 startAt="2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架上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可動框架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阻尼板置於阻尼磁鐵中心，勿碰觸到磁鐵。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柱形 9">
            <a:extLst>
              <a:ext uri="{FF2B5EF4-FFF2-40B4-BE49-F238E27FC236}">
                <a16:creationId xmlns:a16="http://schemas.microsoft.com/office/drawing/2014/main" id="{88D21254-52F2-4960-A74D-A5D8F76A80A8}"/>
              </a:ext>
            </a:extLst>
          </p:cNvPr>
          <p:cNvSpPr/>
          <p:nvPr/>
        </p:nvSpPr>
        <p:spPr>
          <a:xfrm rot="7142711">
            <a:off x="7985124" y="4220536"/>
            <a:ext cx="165040" cy="278546"/>
          </a:xfrm>
          <a:prstGeom prst="ca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柱形 26">
            <a:extLst>
              <a:ext uri="{FF2B5EF4-FFF2-40B4-BE49-F238E27FC236}">
                <a16:creationId xmlns:a16="http://schemas.microsoft.com/office/drawing/2014/main" id="{CA7AAF3E-BF76-4DB8-BFDC-2EC6A5EEDA71}"/>
              </a:ext>
            </a:extLst>
          </p:cNvPr>
          <p:cNvSpPr/>
          <p:nvPr/>
        </p:nvSpPr>
        <p:spPr>
          <a:xfrm rot="7142711">
            <a:off x="4522140" y="6556695"/>
            <a:ext cx="165040" cy="278546"/>
          </a:xfrm>
          <a:prstGeom prst="ca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7CBC4354-942A-4A7A-B9D5-1B2D56B225C7}"/>
              </a:ext>
            </a:extLst>
          </p:cNvPr>
          <p:cNvSpPr/>
          <p:nvPr/>
        </p:nvSpPr>
        <p:spPr>
          <a:xfrm>
            <a:off x="5241287" y="3913109"/>
            <a:ext cx="1600021" cy="408623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紅色阻尼磁鐵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FB9D3FB9-B063-49D5-B93F-3EDF1D054610}"/>
              </a:ext>
            </a:extLst>
          </p:cNvPr>
          <p:cNvSpPr/>
          <p:nvPr/>
        </p:nvSpPr>
        <p:spPr>
          <a:xfrm>
            <a:off x="4133765" y="4829404"/>
            <a:ext cx="1377672" cy="408623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阻尼金屬板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500DB360-0BCA-4E88-AB6C-AEBCCC6D35CD}"/>
              </a:ext>
            </a:extLst>
          </p:cNvPr>
          <p:cNvSpPr/>
          <p:nvPr/>
        </p:nvSpPr>
        <p:spPr>
          <a:xfrm>
            <a:off x="2032626" y="3944055"/>
            <a:ext cx="1340423" cy="131165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2B47ED7A-4653-4EF7-97F6-1BCA3D6F5E7C}"/>
              </a:ext>
            </a:extLst>
          </p:cNvPr>
          <p:cNvSpPr/>
          <p:nvPr/>
        </p:nvSpPr>
        <p:spPr>
          <a:xfrm>
            <a:off x="512092" y="5578687"/>
            <a:ext cx="2750364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刀口升降旋轉紐</a:t>
            </a:r>
            <a:endParaRPr lang="en-US" altLang="zh-TW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橢圓 73">
            <a:extLst>
              <a:ext uri="{FF2B5EF4-FFF2-40B4-BE49-F238E27FC236}">
                <a16:creationId xmlns:a16="http://schemas.microsoft.com/office/drawing/2014/main" id="{E605B5B9-4610-4D1A-87E8-6A551F3209BF}"/>
              </a:ext>
            </a:extLst>
          </p:cNvPr>
          <p:cNvSpPr/>
          <p:nvPr/>
        </p:nvSpPr>
        <p:spPr>
          <a:xfrm>
            <a:off x="4926221" y="2549445"/>
            <a:ext cx="1316696" cy="123473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DD0FCB45-7A91-42D1-AC5E-7E1FFAD7F5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49" b="26945"/>
          <a:stretch/>
        </p:blipFill>
        <p:spPr>
          <a:xfrm flipV="1">
            <a:off x="10319533" y="1271718"/>
            <a:ext cx="2851355" cy="1307004"/>
          </a:xfrm>
          <a:prstGeom prst="round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F471E88A-D2E0-4C43-80E7-C88A4654A5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09755">
            <a:off x="10124127" y="1956947"/>
            <a:ext cx="1800000" cy="1724869"/>
          </a:xfrm>
          <a:prstGeom prst="ellipse">
            <a:avLst/>
          </a:prstGeom>
          <a:ln w="28575">
            <a:solidFill>
              <a:srgbClr val="00B050"/>
            </a:solidFill>
          </a:ln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CB48B21B-5FEF-4755-B450-D188DFCE41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197" y="2953025"/>
            <a:ext cx="1872000" cy="1779965"/>
          </a:xfrm>
          <a:prstGeom prst="ellipse">
            <a:avLst/>
          </a:prstGeom>
          <a:ln w="19050">
            <a:solidFill>
              <a:srgbClr val="00B050"/>
            </a:solidFill>
          </a:ln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5C93224F-AC1F-4B28-A14A-BBDF38E4A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49" b="21188"/>
          <a:stretch/>
        </p:blipFill>
        <p:spPr>
          <a:xfrm flipV="1">
            <a:off x="32084" y="1843060"/>
            <a:ext cx="2938737" cy="1307006"/>
          </a:xfrm>
          <a:prstGeom prst="roundRect">
            <a:avLst/>
          </a:prstGeom>
        </p:spPr>
      </p:pic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BF3F5880-E49A-45BF-9A45-35913A6FBECE}"/>
              </a:ext>
            </a:extLst>
          </p:cNvPr>
          <p:cNvSpPr/>
          <p:nvPr/>
        </p:nvSpPr>
        <p:spPr>
          <a:xfrm>
            <a:off x="10059552" y="1120902"/>
            <a:ext cx="3449360" cy="578882"/>
          </a:xfrm>
          <a:prstGeom prst="round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動導線架底下有扣孔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A466ABB6-C49B-4E2A-B557-D71A731F1484}"/>
              </a:ext>
            </a:extLst>
          </p:cNvPr>
          <p:cNvSpPr/>
          <p:nvPr/>
        </p:nvSpPr>
        <p:spPr>
          <a:xfrm>
            <a:off x="19862" y="1842875"/>
            <a:ext cx="2750364" cy="578882"/>
          </a:xfrm>
          <a:prstGeom prst="round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橫樑底下有扣孔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D4B59A38-7FC0-4CEE-BF06-26D31539E6B4}"/>
              </a:ext>
            </a:extLst>
          </p:cNvPr>
          <p:cNvSpPr/>
          <p:nvPr/>
        </p:nvSpPr>
        <p:spPr>
          <a:xfrm>
            <a:off x="5015199" y="2311897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刀口座</a:t>
            </a:r>
            <a:endParaRPr lang="zh-TW" altLang="en-US" dirty="0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0229C46E-CB37-4B0A-A14D-11A8428F723C}"/>
              </a:ext>
            </a:extLst>
          </p:cNvPr>
          <p:cNvSpPr/>
          <p:nvPr/>
        </p:nvSpPr>
        <p:spPr>
          <a:xfrm>
            <a:off x="1511489" y="4117420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刀口座</a:t>
            </a:r>
            <a:endParaRPr lang="zh-TW" altLang="en-US" dirty="0"/>
          </a:p>
        </p:txBody>
      </p:sp>
      <p:sp>
        <p:nvSpPr>
          <p:cNvPr id="99" name="箭號: 向下 98">
            <a:extLst>
              <a:ext uri="{FF2B5EF4-FFF2-40B4-BE49-F238E27FC236}">
                <a16:creationId xmlns:a16="http://schemas.microsoft.com/office/drawing/2014/main" id="{5C1ADFEB-5385-47A6-A264-66A3AB5ADCF6}"/>
              </a:ext>
            </a:extLst>
          </p:cNvPr>
          <p:cNvSpPr/>
          <p:nvPr/>
        </p:nvSpPr>
        <p:spPr>
          <a:xfrm rot="2752067">
            <a:off x="11107309" y="1867178"/>
            <a:ext cx="349428" cy="853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箭號: 向下 99">
            <a:extLst>
              <a:ext uri="{FF2B5EF4-FFF2-40B4-BE49-F238E27FC236}">
                <a16:creationId xmlns:a16="http://schemas.microsoft.com/office/drawing/2014/main" id="{B019D3B2-7B8D-4B10-A426-DAB2B00D29D3}"/>
              </a:ext>
            </a:extLst>
          </p:cNvPr>
          <p:cNvSpPr/>
          <p:nvPr/>
        </p:nvSpPr>
        <p:spPr>
          <a:xfrm rot="303633">
            <a:off x="1305123" y="2787606"/>
            <a:ext cx="349428" cy="80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2A6F3A53-D64C-4088-9242-01A0BD5EF375}"/>
              </a:ext>
            </a:extLst>
          </p:cNvPr>
          <p:cNvSpPr/>
          <p:nvPr/>
        </p:nvSpPr>
        <p:spPr>
          <a:xfrm>
            <a:off x="6511113" y="3494634"/>
            <a:ext cx="874723" cy="340519"/>
          </a:xfrm>
          <a:prstGeom prst="roundRect">
            <a:avLst/>
          </a:prstGeom>
          <a:solidFill>
            <a:srgbClr val="FFFFFF"/>
          </a:solidFill>
        </p:spPr>
        <p:txBody>
          <a:bodyPr wrap="none" lIns="36000" tIns="0" rIns="36000" bIns="0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952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69829C-7B1A-43AD-B073-745D2385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機台調整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70EF23FB-1F16-40CD-B693-24238A13D2FC}"/>
              </a:ext>
            </a:extLst>
          </p:cNvPr>
          <p:cNvSpPr/>
          <p:nvPr/>
        </p:nvSpPr>
        <p:spPr>
          <a:xfrm>
            <a:off x="595523" y="935652"/>
            <a:ext cx="8948274" cy="2215998"/>
          </a:xfrm>
          <a:prstGeom prst="roundRect">
            <a:avLst>
              <a:gd name="adj" fmla="val 8497"/>
            </a:avLst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FontTx/>
              <a:buAutoNum type="arabicPeriod"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傾斜度控制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旋開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刀口升降紐，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平衡質量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使動導線平面需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平行基座面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，動導線兩邊皆可前後移動使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前後平行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橫桿上以螺絲固定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9494E8D-6F67-4284-95BF-73D6C384C903}"/>
              </a:ext>
            </a:extLst>
          </p:cNvPr>
          <p:cNvGrpSpPr>
            <a:grpSpLocks noChangeAspect="1"/>
          </p:cNvGrpSpPr>
          <p:nvPr/>
        </p:nvGrpSpPr>
        <p:grpSpPr>
          <a:xfrm>
            <a:off x="5478000" y="3515938"/>
            <a:ext cx="4428000" cy="3204458"/>
            <a:chOff x="12022134" y="254642"/>
            <a:chExt cx="6960604" cy="5037280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841D7C06-D63D-4491-8824-5BF485C45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22134" y="254642"/>
              <a:ext cx="6960604" cy="5037280"/>
            </a:xfrm>
            <a:prstGeom prst="rect">
              <a:avLst/>
            </a:prstGeom>
          </p:spPr>
        </p:pic>
        <p:sp>
          <p:nvSpPr>
            <p:cNvPr id="33" name="平行四邊形 37">
              <a:extLst>
                <a:ext uri="{FF2B5EF4-FFF2-40B4-BE49-F238E27FC236}">
                  <a16:creationId xmlns:a16="http://schemas.microsoft.com/office/drawing/2014/main" id="{5903FD5B-443D-499C-A17B-11900A78CB71}"/>
                </a:ext>
              </a:extLst>
            </p:cNvPr>
            <p:cNvSpPr/>
            <p:nvPr/>
          </p:nvSpPr>
          <p:spPr>
            <a:xfrm rot="20292293" flipH="1">
              <a:off x="13148323" y="1467107"/>
              <a:ext cx="4765624" cy="2424322"/>
            </a:xfrm>
            <a:custGeom>
              <a:avLst/>
              <a:gdLst>
                <a:gd name="connsiteX0" fmla="*/ 0 w 2441070"/>
                <a:gd name="connsiteY0" fmla="*/ 1338904 h 1338904"/>
                <a:gd name="connsiteX1" fmla="*/ 1014166 w 2441070"/>
                <a:gd name="connsiteY1" fmla="*/ 0 h 1338904"/>
                <a:gd name="connsiteX2" fmla="*/ 2441070 w 2441070"/>
                <a:gd name="connsiteY2" fmla="*/ 0 h 1338904"/>
                <a:gd name="connsiteX3" fmla="*/ 1426904 w 2441070"/>
                <a:gd name="connsiteY3" fmla="*/ 1338904 h 1338904"/>
                <a:gd name="connsiteX4" fmla="*/ 0 w 2441070"/>
                <a:gd name="connsiteY4" fmla="*/ 1338904 h 1338904"/>
                <a:gd name="connsiteX0" fmla="*/ 0 w 2583406"/>
                <a:gd name="connsiteY0" fmla="*/ 1473460 h 1473460"/>
                <a:gd name="connsiteX1" fmla="*/ 1014166 w 2583406"/>
                <a:gd name="connsiteY1" fmla="*/ 134556 h 1473460"/>
                <a:gd name="connsiteX2" fmla="*/ 2583406 w 2583406"/>
                <a:gd name="connsiteY2" fmla="*/ 0 h 1473460"/>
                <a:gd name="connsiteX3" fmla="*/ 1426904 w 2583406"/>
                <a:gd name="connsiteY3" fmla="*/ 1473460 h 1473460"/>
                <a:gd name="connsiteX4" fmla="*/ 0 w 2583406"/>
                <a:gd name="connsiteY4" fmla="*/ 1473460 h 1473460"/>
                <a:gd name="connsiteX0" fmla="*/ 0 w 2583406"/>
                <a:gd name="connsiteY0" fmla="*/ 1473460 h 1525582"/>
                <a:gd name="connsiteX1" fmla="*/ 1014166 w 2583406"/>
                <a:gd name="connsiteY1" fmla="*/ 134556 h 1525582"/>
                <a:gd name="connsiteX2" fmla="*/ 2583406 w 2583406"/>
                <a:gd name="connsiteY2" fmla="*/ 0 h 1525582"/>
                <a:gd name="connsiteX3" fmla="*/ 1276121 w 2583406"/>
                <a:gd name="connsiteY3" fmla="*/ 1525582 h 1525582"/>
                <a:gd name="connsiteX4" fmla="*/ 0 w 2583406"/>
                <a:gd name="connsiteY4" fmla="*/ 1473460 h 1525582"/>
                <a:gd name="connsiteX0" fmla="*/ 0 w 2904005"/>
                <a:gd name="connsiteY0" fmla="*/ 1683385 h 1683385"/>
                <a:gd name="connsiteX1" fmla="*/ 1334765 w 2904005"/>
                <a:gd name="connsiteY1" fmla="*/ 134556 h 1683385"/>
                <a:gd name="connsiteX2" fmla="*/ 2904005 w 2904005"/>
                <a:gd name="connsiteY2" fmla="*/ 0 h 1683385"/>
                <a:gd name="connsiteX3" fmla="*/ 1596720 w 2904005"/>
                <a:gd name="connsiteY3" fmla="*/ 1525582 h 1683385"/>
                <a:gd name="connsiteX4" fmla="*/ 0 w 2904005"/>
                <a:gd name="connsiteY4" fmla="*/ 1683385 h 1683385"/>
                <a:gd name="connsiteX0" fmla="*/ 0 w 4383067"/>
                <a:gd name="connsiteY0" fmla="*/ 1548829 h 1548829"/>
                <a:gd name="connsiteX1" fmla="*/ 1334765 w 4383067"/>
                <a:gd name="connsiteY1" fmla="*/ 0 h 1548829"/>
                <a:gd name="connsiteX2" fmla="*/ 4383067 w 4383067"/>
                <a:gd name="connsiteY2" fmla="*/ 211344 h 1548829"/>
                <a:gd name="connsiteX3" fmla="*/ 1596720 w 4383067"/>
                <a:gd name="connsiteY3" fmla="*/ 1391026 h 1548829"/>
                <a:gd name="connsiteX4" fmla="*/ 0 w 4383067"/>
                <a:gd name="connsiteY4" fmla="*/ 1548829 h 1548829"/>
                <a:gd name="connsiteX0" fmla="*/ 0 w 4383067"/>
                <a:gd name="connsiteY0" fmla="*/ 1548829 h 2297472"/>
                <a:gd name="connsiteX1" fmla="*/ 1334765 w 4383067"/>
                <a:gd name="connsiteY1" fmla="*/ 0 h 2297472"/>
                <a:gd name="connsiteX2" fmla="*/ 4383067 w 4383067"/>
                <a:gd name="connsiteY2" fmla="*/ 211344 h 2297472"/>
                <a:gd name="connsiteX3" fmla="*/ 3098224 w 4383067"/>
                <a:gd name="connsiteY3" fmla="*/ 2297472 h 2297472"/>
                <a:gd name="connsiteX4" fmla="*/ 0 w 4383067"/>
                <a:gd name="connsiteY4" fmla="*/ 1548829 h 2297472"/>
                <a:gd name="connsiteX0" fmla="*/ 0 w 4765624"/>
                <a:gd name="connsiteY0" fmla="*/ 1511963 h 2297472"/>
                <a:gd name="connsiteX1" fmla="*/ 1717322 w 4765624"/>
                <a:gd name="connsiteY1" fmla="*/ 0 h 2297472"/>
                <a:gd name="connsiteX2" fmla="*/ 4765624 w 4765624"/>
                <a:gd name="connsiteY2" fmla="*/ 211344 h 2297472"/>
                <a:gd name="connsiteX3" fmla="*/ 3480781 w 4765624"/>
                <a:gd name="connsiteY3" fmla="*/ 2297472 h 2297472"/>
                <a:gd name="connsiteX4" fmla="*/ 0 w 4765624"/>
                <a:gd name="connsiteY4" fmla="*/ 1511963 h 2297472"/>
                <a:gd name="connsiteX0" fmla="*/ 0 w 4765624"/>
                <a:gd name="connsiteY0" fmla="*/ 1634736 h 2420245"/>
                <a:gd name="connsiteX1" fmla="*/ 1490253 w 4765624"/>
                <a:gd name="connsiteY1" fmla="*/ 0 h 2420245"/>
                <a:gd name="connsiteX2" fmla="*/ 4765624 w 4765624"/>
                <a:gd name="connsiteY2" fmla="*/ 334117 h 2420245"/>
                <a:gd name="connsiteX3" fmla="*/ 3480781 w 4765624"/>
                <a:gd name="connsiteY3" fmla="*/ 2420245 h 2420245"/>
                <a:gd name="connsiteX4" fmla="*/ 0 w 4765624"/>
                <a:gd name="connsiteY4" fmla="*/ 1634736 h 2420245"/>
                <a:gd name="connsiteX0" fmla="*/ 0 w 4765624"/>
                <a:gd name="connsiteY0" fmla="*/ 1638813 h 2424322"/>
                <a:gd name="connsiteX1" fmla="*/ 1619138 w 4765624"/>
                <a:gd name="connsiteY1" fmla="*/ 0 h 2424322"/>
                <a:gd name="connsiteX2" fmla="*/ 4765624 w 4765624"/>
                <a:gd name="connsiteY2" fmla="*/ 338194 h 2424322"/>
                <a:gd name="connsiteX3" fmla="*/ 3480781 w 4765624"/>
                <a:gd name="connsiteY3" fmla="*/ 2424322 h 2424322"/>
                <a:gd name="connsiteX4" fmla="*/ 0 w 4765624"/>
                <a:gd name="connsiteY4" fmla="*/ 1638813 h 242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5624" h="2424322">
                  <a:moveTo>
                    <a:pt x="0" y="1638813"/>
                  </a:moveTo>
                  <a:lnTo>
                    <a:pt x="1619138" y="0"/>
                  </a:lnTo>
                  <a:lnTo>
                    <a:pt x="4765624" y="338194"/>
                  </a:lnTo>
                  <a:lnTo>
                    <a:pt x="3480781" y="2424322"/>
                  </a:lnTo>
                  <a:lnTo>
                    <a:pt x="0" y="1638813"/>
                  </a:lnTo>
                  <a:close/>
                </a:path>
              </a:pathLst>
            </a:custGeom>
            <a:solidFill>
              <a:schemeClr val="bg1">
                <a:lumMod val="85000"/>
                <a:alpha val="49804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F10B6A6C-9606-42D4-9B21-1AA54DFB7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45999" y="2273970"/>
              <a:ext cx="0" cy="305811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平行四邊形 37">
              <a:extLst>
                <a:ext uri="{FF2B5EF4-FFF2-40B4-BE49-F238E27FC236}">
                  <a16:creationId xmlns:a16="http://schemas.microsoft.com/office/drawing/2014/main" id="{F742E746-05D5-4AE4-9E82-84B729CAA1EA}"/>
                </a:ext>
              </a:extLst>
            </p:cNvPr>
            <p:cNvSpPr/>
            <p:nvPr/>
          </p:nvSpPr>
          <p:spPr>
            <a:xfrm rot="20292293" flipH="1">
              <a:off x="13091153" y="859127"/>
              <a:ext cx="4647558" cy="2403745"/>
            </a:xfrm>
            <a:custGeom>
              <a:avLst/>
              <a:gdLst>
                <a:gd name="connsiteX0" fmla="*/ 0 w 2441070"/>
                <a:gd name="connsiteY0" fmla="*/ 1338904 h 1338904"/>
                <a:gd name="connsiteX1" fmla="*/ 1014166 w 2441070"/>
                <a:gd name="connsiteY1" fmla="*/ 0 h 1338904"/>
                <a:gd name="connsiteX2" fmla="*/ 2441070 w 2441070"/>
                <a:gd name="connsiteY2" fmla="*/ 0 h 1338904"/>
                <a:gd name="connsiteX3" fmla="*/ 1426904 w 2441070"/>
                <a:gd name="connsiteY3" fmla="*/ 1338904 h 1338904"/>
                <a:gd name="connsiteX4" fmla="*/ 0 w 2441070"/>
                <a:gd name="connsiteY4" fmla="*/ 1338904 h 1338904"/>
                <a:gd name="connsiteX0" fmla="*/ 0 w 2583406"/>
                <a:gd name="connsiteY0" fmla="*/ 1473460 h 1473460"/>
                <a:gd name="connsiteX1" fmla="*/ 1014166 w 2583406"/>
                <a:gd name="connsiteY1" fmla="*/ 134556 h 1473460"/>
                <a:gd name="connsiteX2" fmla="*/ 2583406 w 2583406"/>
                <a:gd name="connsiteY2" fmla="*/ 0 h 1473460"/>
                <a:gd name="connsiteX3" fmla="*/ 1426904 w 2583406"/>
                <a:gd name="connsiteY3" fmla="*/ 1473460 h 1473460"/>
                <a:gd name="connsiteX4" fmla="*/ 0 w 2583406"/>
                <a:gd name="connsiteY4" fmla="*/ 1473460 h 1473460"/>
                <a:gd name="connsiteX0" fmla="*/ 0 w 2583406"/>
                <a:gd name="connsiteY0" fmla="*/ 1473460 h 1525582"/>
                <a:gd name="connsiteX1" fmla="*/ 1014166 w 2583406"/>
                <a:gd name="connsiteY1" fmla="*/ 134556 h 1525582"/>
                <a:gd name="connsiteX2" fmla="*/ 2583406 w 2583406"/>
                <a:gd name="connsiteY2" fmla="*/ 0 h 1525582"/>
                <a:gd name="connsiteX3" fmla="*/ 1276121 w 2583406"/>
                <a:gd name="connsiteY3" fmla="*/ 1525582 h 1525582"/>
                <a:gd name="connsiteX4" fmla="*/ 0 w 2583406"/>
                <a:gd name="connsiteY4" fmla="*/ 1473460 h 1525582"/>
                <a:gd name="connsiteX0" fmla="*/ 0 w 2904005"/>
                <a:gd name="connsiteY0" fmla="*/ 1683385 h 1683385"/>
                <a:gd name="connsiteX1" fmla="*/ 1334765 w 2904005"/>
                <a:gd name="connsiteY1" fmla="*/ 134556 h 1683385"/>
                <a:gd name="connsiteX2" fmla="*/ 2904005 w 2904005"/>
                <a:gd name="connsiteY2" fmla="*/ 0 h 1683385"/>
                <a:gd name="connsiteX3" fmla="*/ 1596720 w 2904005"/>
                <a:gd name="connsiteY3" fmla="*/ 1525582 h 1683385"/>
                <a:gd name="connsiteX4" fmla="*/ 0 w 2904005"/>
                <a:gd name="connsiteY4" fmla="*/ 1683385 h 1683385"/>
                <a:gd name="connsiteX0" fmla="*/ 0 w 4383067"/>
                <a:gd name="connsiteY0" fmla="*/ 1548829 h 1548829"/>
                <a:gd name="connsiteX1" fmla="*/ 1334765 w 4383067"/>
                <a:gd name="connsiteY1" fmla="*/ 0 h 1548829"/>
                <a:gd name="connsiteX2" fmla="*/ 4383067 w 4383067"/>
                <a:gd name="connsiteY2" fmla="*/ 211344 h 1548829"/>
                <a:gd name="connsiteX3" fmla="*/ 1596720 w 4383067"/>
                <a:gd name="connsiteY3" fmla="*/ 1391026 h 1548829"/>
                <a:gd name="connsiteX4" fmla="*/ 0 w 4383067"/>
                <a:gd name="connsiteY4" fmla="*/ 1548829 h 1548829"/>
                <a:gd name="connsiteX0" fmla="*/ 0 w 4383067"/>
                <a:gd name="connsiteY0" fmla="*/ 1548829 h 2297472"/>
                <a:gd name="connsiteX1" fmla="*/ 1334765 w 4383067"/>
                <a:gd name="connsiteY1" fmla="*/ 0 h 2297472"/>
                <a:gd name="connsiteX2" fmla="*/ 4383067 w 4383067"/>
                <a:gd name="connsiteY2" fmla="*/ 211344 h 2297472"/>
                <a:gd name="connsiteX3" fmla="*/ 3098224 w 4383067"/>
                <a:gd name="connsiteY3" fmla="*/ 2297472 h 2297472"/>
                <a:gd name="connsiteX4" fmla="*/ 0 w 4383067"/>
                <a:gd name="connsiteY4" fmla="*/ 1548829 h 2297472"/>
                <a:gd name="connsiteX0" fmla="*/ 0 w 4765624"/>
                <a:gd name="connsiteY0" fmla="*/ 1511963 h 2297472"/>
                <a:gd name="connsiteX1" fmla="*/ 1717322 w 4765624"/>
                <a:gd name="connsiteY1" fmla="*/ 0 h 2297472"/>
                <a:gd name="connsiteX2" fmla="*/ 4765624 w 4765624"/>
                <a:gd name="connsiteY2" fmla="*/ 211344 h 2297472"/>
                <a:gd name="connsiteX3" fmla="*/ 3480781 w 4765624"/>
                <a:gd name="connsiteY3" fmla="*/ 2297472 h 2297472"/>
                <a:gd name="connsiteX4" fmla="*/ 0 w 4765624"/>
                <a:gd name="connsiteY4" fmla="*/ 1511963 h 2297472"/>
                <a:gd name="connsiteX0" fmla="*/ 0 w 4765624"/>
                <a:gd name="connsiteY0" fmla="*/ 1634736 h 2420245"/>
                <a:gd name="connsiteX1" fmla="*/ 1490253 w 4765624"/>
                <a:gd name="connsiteY1" fmla="*/ 0 h 2420245"/>
                <a:gd name="connsiteX2" fmla="*/ 4765624 w 4765624"/>
                <a:gd name="connsiteY2" fmla="*/ 334117 h 2420245"/>
                <a:gd name="connsiteX3" fmla="*/ 3480781 w 4765624"/>
                <a:gd name="connsiteY3" fmla="*/ 2420245 h 2420245"/>
                <a:gd name="connsiteX4" fmla="*/ 0 w 4765624"/>
                <a:gd name="connsiteY4" fmla="*/ 1634736 h 2420245"/>
                <a:gd name="connsiteX0" fmla="*/ 0 w 4765624"/>
                <a:gd name="connsiteY0" fmla="*/ 1638813 h 2424322"/>
                <a:gd name="connsiteX1" fmla="*/ 1619138 w 4765624"/>
                <a:gd name="connsiteY1" fmla="*/ 0 h 2424322"/>
                <a:gd name="connsiteX2" fmla="*/ 4765624 w 4765624"/>
                <a:gd name="connsiteY2" fmla="*/ 338194 h 2424322"/>
                <a:gd name="connsiteX3" fmla="*/ 3480781 w 4765624"/>
                <a:gd name="connsiteY3" fmla="*/ 2424322 h 2424322"/>
                <a:gd name="connsiteX4" fmla="*/ 0 w 4765624"/>
                <a:gd name="connsiteY4" fmla="*/ 1638813 h 2424322"/>
                <a:gd name="connsiteX0" fmla="*/ 0 w 4765624"/>
                <a:gd name="connsiteY0" fmla="*/ 1503757 h 2289266"/>
                <a:gd name="connsiteX1" fmla="*/ 1934173 w 4765624"/>
                <a:gd name="connsiteY1" fmla="*/ 0 h 2289266"/>
                <a:gd name="connsiteX2" fmla="*/ 4765624 w 4765624"/>
                <a:gd name="connsiteY2" fmla="*/ 203138 h 2289266"/>
                <a:gd name="connsiteX3" fmla="*/ 3480781 w 4765624"/>
                <a:gd name="connsiteY3" fmla="*/ 2289266 h 2289266"/>
                <a:gd name="connsiteX4" fmla="*/ 0 w 4765624"/>
                <a:gd name="connsiteY4" fmla="*/ 1503757 h 2289266"/>
                <a:gd name="connsiteX0" fmla="*/ 0 w 4485375"/>
                <a:gd name="connsiteY0" fmla="*/ 1700182 h 2289266"/>
                <a:gd name="connsiteX1" fmla="*/ 1653924 w 4485375"/>
                <a:gd name="connsiteY1" fmla="*/ 0 h 2289266"/>
                <a:gd name="connsiteX2" fmla="*/ 4485375 w 4485375"/>
                <a:gd name="connsiteY2" fmla="*/ 203138 h 2289266"/>
                <a:gd name="connsiteX3" fmla="*/ 3200532 w 4485375"/>
                <a:gd name="connsiteY3" fmla="*/ 2289266 h 2289266"/>
                <a:gd name="connsiteX4" fmla="*/ 0 w 4485375"/>
                <a:gd name="connsiteY4" fmla="*/ 1700182 h 2289266"/>
                <a:gd name="connsiteX0" fmla="*/ 0 w 4485375"/>
                <a:gd name="connsiteY0" fmla="*/ 1785093 h 2374177"/>
                <a:gd name="connsiteX1" fmla="*/ 1548047 w 4485375"/>
                <a:gd name="connsiteY1" fmla="*/ 0 h 2374177"/>
                <a:gd name="connsiteX2" fmla="*/ 4485375 w 4485375"/>
                <a:gd name="connsiteY2" fmla="*/ 288049 h 2374177"/>
                <a:gd name="connsiteX3" fmla="*/ 3200532 w 4485375"/>
                <a:gd name="connsiteY3" fmla="*/ 2374177 h 2374177"/>
                <a:gd name="connsiteX4" fmla="*/ 0 w 4485375"/>
                <a:gd name="connsiteY4" fmla="*/ 1785093 h 2374177"/>
                <a:gd name="connsiteX0" fmla="*/ 0 w 4565505"/>
                <a:gd name="connsiteY0" fmla="*/ 1778407 h 2374177"/>
                <a:gd name="connsiteX1" fmla="*/ 1628177 w 4565505"/>
                <a:gd name="connsiteY1" fmla="*/ 0 h 2374177"/>
                <a:gd name="connsiteX2" fmla="*/ 4565505 w 4565505"/>
                <a:gd name="connsiteY2" fmla="*/ 288049 h 2374177"/>
                <a:gd name="connsiteX3" fmla="*/ 3280662 w 4565505"/>
                <a:gd name="connsiteY3" fmla="*/ 2374177 h 2374177"/>
                <a:gd name="connsiteX4" fmla="*/ 0 w 4565505"/>
                <a:gd name="connsiteY4" fmla="*/ 1778407 h 2374177"/>
                <a:gd name="connsiteX0" fmla="*/ 0 w 4565505"/>
                <a:gd name="connsiteY0" fmla="*/ 1778407 h 2403745"/>
                <a:gd name="connsiteX1" fmla="*/ 1628177 w 4565505"/>
                <a:gd name="connsiteY1" fmla="*/ 0 h 2403745"/>
                <a:gd name="connsiteX2" fmla="*/ 4565505 w 4565505"/>
                <a:gd name="connsiteY2" fmla="*/ 288049 h 2403745"/>
                <a:gd name="connsiteX3" fmla="*/ 3248224 w 4565505"/>
                <a:gd name="connsiteY3" fmla="*/ 2403745 h 2403745"/>
                <a:gd name="connsiteX4" fmla="*/ 0 w 4565505"/>
                <a:gd name="connsiteY4" fmla="*/ 1778407 h 2403745"/>
                <a:gd name="connsiteX0" fmla="*/ 0 w 4647558"/>
                <a:gd name="connsiteY0" fmla="*/ 1778407 h 2403745"/>
                <a:gd name="connsiteX1" fmla="*/ 1628177 w 4647558"/>
                <a:gd name="connsiteY1" fmla="*/ 0 h 2403745"/>
                <a:gd name="connsiteX2" fmla="*/ 4647558 w 4647558"/>
                <a:gd name="connsiteY2" fmla="*/ 161186 h 2403745"/>
                <a:gd name="connsiteX3" fmla="*/ 3248224 w 4647558"/>
                <a:gd name="connsiteY3" fmla="*/ 2403745 h 2403745"/>
                <a:gd name="connsiteX4" fmla="*/ 0 w 4647558"/>
                <a:gd name="connsiteY4" fmla="*/ 1778407 h 240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7558" h="2403745">
                  <a:moveTo>
                    <a:pt x="0" y="1778407"/>
                  </a:moveTo>
                  <a:lnTo>
                    <a:pt x="1628177" y="0"/>
                  </a:lnTo>
                  <a:lnTo>
                    <a:pt x="4647558" y="161186"/>
                  </a:lnTo>
                  <a:lnTo>
                    <a:pt x="3248224" y="2403745"/>
                  </a:lnTo>
                  <a:lnTo>
                    <a:pt x="0" y="1778407"/>
                  </a:lnTo>
                  <a:close/>
                </a:path>
              </a:pathLst>
            </a:custGeom>
            <a:solidFill>
              <a:schemeClr val="bg1">
                <a:lumMod val="85000"/>
                <a:alpha val="49804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1" name="直線單箭頭接點 40">
              <a:extLst>
                <a:ext uri="{FF2B5EF4-FFF2-40B4-BE49-F238E27FC236}">
                  <a16:creationId xmlns:a16="http://schemas.microsoft.com/office/drawing/2014/main" id="{63B7D7D5-5391-4F4A-8D47-5FEF52AC8C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32002" y="1749355"/>
              <a:ext cx="0" cy="305811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6EBCF247-1D0D-416B-A50F-CC0912EB460E}"/>
              </a:ext>
            </a:extLst>
          </p:cNvPr>
          <p:cNvSpPr txBox="1"/>
          <p:nvPr/>
        </p:nvSpPr>
        <p:spPr>
          <a:xfrm>
            <a:off x="5233911" y="3154085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1.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平衡質量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84B8ECF-AAA4-4863-9D93-96664191FCB3}"/>
              </a:ext>
            </a:extLst>
          </p:cNvPr>
          <p:cNvSpPr/>
          <p:nvPr/>
        </p:nvSpPr>
        <p:spPr>
          <a:xfrm>
            <a:off x="7340042" y="3152962"/>
            <a:ext cx="2815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動導線調整螺絲</a:t>
            </a:r>
            <a:endParaRPr lang="zh-TW" altLang="en-US" sz="2400" dirty="0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D8FD8D77-E733-465A-9425-97FC66234AA3}"/>
              </a:ext>
            </a:extLst>
          </p:cNvPr>
          <p:cNvCxnSpPr>
            <a:cxnSpLocks/>
          </p:cNvCxnSpPr>
          <p:nvPr/>
        </p:nvCxnSpPr>
        <p:spPr>
          <a:xfrm flipV="1">
            <a:off x="7780697" y="3566539"/>
            <a:ext cx="471668" cy="1458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774B6BC8-B165-4AA7-8AEC-4E40BA8CDA47}"/>
              </a:ext>
            </a:extLst>
          </p:cNvPr>
          <p:cNvSpPr/>
          <p:nvPr/>
        </p:nvSpPr>
        <p:spPr>
          <a:xfrm>
            <a:off x="5712028" y="39529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endParaRPr lang="zh-TW" altLang="en-US" sz="2400" dirty="0"/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53CA3CB3-DD20-4076-9122-A965E4D8E876}"/>
              </a:ext>
            </a:extLst>
          </p:cNvPr>
          <p:cNvCxnSpPr/>
          <p:nvPr/>
        </p:nvCxnSpPr>
        <p:spPr>
          <a:xfrm flipV="1">
            <a:off x="5972807" y="4315623"/>
            <a:ext cx="0" cy="2484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FEA5C32-B7D1-4CD8-AAF3-1495374AE1F5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6058015" y="3615750"/>
            <a:ext cx="369594" cy="2019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E73FA58F-0CE6-41B2-ABA3-012C347D5242}"/>
              </a:ext>
            </a:extLst>
          </p:cNvPr>
          <p:cNvSpPr/>
          <p:nvPr/>
        </p:nvSpPr>
        <p:spPr>
          <a:xfrm>
            <a:off x="782867" y="4519542"/>
            <a:ext cx="4595210" cy="159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3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靜導線高度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，使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高度平行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且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相距約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mm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C7733265-4C8A-4A69-9D21-45AE9A42C2B4}"/>
              </a:ext>
            </a:extLst>
          </p:cNvPr>
          <p:cNvSpPr/>
          <p:nvPr/>
        </p:nvSpPr>
        <p:spPr>
          <a:xfrm>
            <a:off x="4662680" y="5858383"/>
            <a:ext cx="2273351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54013" indent="-354013"/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靜導線高度調整螺絲</a:t>
            </a:r>
            <a:endParaRPr lang="zh-TW" altLang="en-US" sz="2400" dirty="0"/>
          </a:p>
        </p:txBody>
      </p: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B30C44E8-44FC-4B52-98BD-ACA089C4AE1F}"/>
              </a:ext>
            </a:extLst>
          </p:cNvPr>
          <p:cNvCxnSpPr>
            <a:cxnSpLocks/>
          </p:cNvCxnSpPr>
          <p:nvPr/>
        </p:nvCxnSpPr>
        <p:spPr>
          <a:xfrm flipH="1">
            <a:off x="6759529" y="5816193"/>
            <a:ext cx="227307" cy="5018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2EC56EB7-350E-4FCD-AED2-66EDA4F9F9A5}"/>
              </a:ext>
            </a:extLst>
          </p:cNvPr>
          <p:cNvSpPr/>
          <p:nvPr/>
        </p:nvSpPr>
        <p:spPr>
          <a:xfrm>
            <a:off x="8603839" y="5991727"/>
            <a:ext cx="1310700" cy="578882"/>
          </a:xfrm>
          <a:prstGeom prst="round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9BA3BFE-7EC1-4441-922E-97D63D6E5022}"/>
              </a:ext>
            </a:extLst>
          </p:cNvPr>
          <p:cNvSpPr/>
          <p:nvPr/>
        </p:nvSpPr>
        <p:spPr>
          <a:xfrm>
            <a:off x="9033721" y="3774447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endParaRPr lang="zh-TW" altLang="en-US" sz="2400" dirty="0"/>
          </a:p>
        </p:txBody>
      </p: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2494D657-ECDA-4DA5-9D56-D8D06CACB375}"/>
              </a:ext>
            </a:extLst>
          </p:cNvPr>
          <p:cNvCxnSpPr/>
          <p:nvPr/>
        </p:nvCxnSpPr>
        <p:spPr>
          <a:xfrm flipV="1">
            <a:off x="9234331" y="4152069"/>
            <a:ext cx="0" cy="2484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2BCA4D37-02DE-4A59-AC82-014808A4EC8E}"/>
              </a:ext>
            </a:extLst>
          </p:cNvPr>
          <p:cNvCxnSpPr>
            <a:cxnSpLocks/>
          </p:cNvCxnSpPr>
          <p:nvPr/>
        </p:nvCxnSpPr>
        <p:spPr>
          <a:xfrm>
            <a:off x="7167513" y="5653530"/>
            <a:ext cx="0" cy="46800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FB760D14-0617-404A-AB3F-F9B329B4781F}"/>
              </a:ext>
            </a:extLst>
          </p:cNvPr>
          <p:cNvCxnSpPr>
            <a:cxnSpLocks/>
          </p:cNvCxnSpPr>
          <p:nvPr/>
        </p:nvCxnSpPr>
        <p:spPr>
          <a:xfrm>
            <a:off x="9381320" y="4241578"/>
            <a:ext cx="0" cy="50400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944940EA-146E-45FB-B25B-28C3687022EB}"/>
              </a:ext>
            </a:extLst>
          </p:cNvPr>
          <p:cNvCxnSpPr>
            <a:cxnSpLocks/>
          </p:cNvCxnSpPr>
          <p:nvPr/>
        </p:nvCxnSpPr>
        <p:spPr>
          <a:xfrm flipH="1" flipV="1">
            <a:off x="7638368" y="3668754"/>
            <a:ext cx="447756" cy="26549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6374BAB4-0AAE-4D70-AC48-93D2C8377F75}"/>
              </a:ext>
            </a:extLst>
          </p:cNvPr>
          <p:cNvCxnSpPr>
            <a:cxnSpLocks/>
          </p:cNvCxnSpPr>
          <p:nvPr/>
        </p:nvCxnSpPr>
        <p:spPr>
          <a:xfrm flipH="1" flipV="1">
            <a:off x="5830904" y="4468767"/>
            <a:ext cx="391200" cy="33176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D714B162-4DE2-4575-B431-4BC1F2D991A8}"/>
              </a:ext>
            </a:extLst>
          </p:cNvPr>
          <p:cNvSpPr/>
          <p:nvPr/>
        </p:nvSpPr>
        <p:spPr>
          <a:xfrm>
            <a:off x="1371600" y="3308479"/>
            <a:ext cx="3745406" cy="1038440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3288" indent="-903288">
              <a:lnSpc>
                <a:spcPct val="12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Hint: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由上往下看，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03288" indent="-903288">
              <a:lnSpc>
                <a:spcPct val="12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動靜導線須重合</a:t>
            </a: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C83EE76F-F8C1-4DBE-914F-AEE48EC9C56A}"/>
              </a:ext>
            </a:extLst>
          </p:cNvPr>
          <p:cNvSpPr/>
          <p:nvPr/>
        </p:nvSpPr>
        <p:spPr>
          <a:xfrm>
            <a:off x="1306149" y="6176596"/>
            <a:ext cx="3356532" cy="548093"/>
          </a:xfrm>
          <a:prstGeom prst="round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3288" indent="-903288">
              <a:lnSpc>
                <a:spcPct val="12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Hint: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側看平行導線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29FC665D-FB6F-4E25-A616-67F74E2F6A05}"/>
              </a:ext>
            </a:extLst>
          </p:cNvPr>
          <p:cNvGrpSpPr/>
          <p:nvPr/>
        </p:nvGrpSpPr>
        <p:grpSpPr>
          <a:xfrm>
            <a:off x="9998615" y="3511234"/>
            <a:ext cx="4635750" cy="2258361"/>
            <a:chOff x="2016076" y="2030299"/>
            <a:chExt cx="4635750" cy="2258361"/>
          </a:xfrm>
        </p:grpSpPr>
        <p:sp>
          <p:nvSpPr>
            <p:cNvPr id="75" name="平行四邊形 37">
              <a:extLst>
                <a:ext uri="{FF2B5EF4-FFF2-40B4-BE49-F238E27FC236}">
                  <a16:creationId xmlns:a16="http://schemas.microsoft.com/office/drawing/2014/main" id="{40BE1658-DB0D-4D10-A5C7-497B806256E0}"/>
                </a:ext>
              </a:extLst>
            </p:cNvPr>
            <p:cNvSpPr/>
            <p:nvPr/>
          </p:nvSpPr>
          <p:spPr>
            <a:xfrm rot="20292293" flipH="1">
              <a:off x="2888779" y="2449004"/>
              <a:ext cx="3124707" cy="1683385"/>
            </a:xfrm>
            <a:custGeom>
              <a:avLst/>
              <a:gdLst>
                <a:gd name="connsiteX0" fmla="*/ 0 w 2441070"/>
                <a:gd name="connsiteY0" fmla="*/ 1338904 h 1338904"/>
                <a:gd name="connsiteX1" fmla="*/ 1014166 w 2441070"/>
                <a:gd name="connsiteY1" fmla="*/ 0 h 1338904"/>
                <a:gd name="connsiteX2" fmla="*/ 2441070 w 2441070"/>
                <a:gd name="connsiteY2" fmla="*/ 0 h 1338904"/>
                <a:gd name="connsiteX3" fmla="*/ 1426904 w 2441070"/>
                <a:gd name="connsiteY3" fmla="*/ 1338904 h 1338904"/>
                <a:gd name="connsiteX4" fmla="*/ 0 w 2441070"/>
                <a:gd name="connsiteY4" fmla="*/ 1338904 h 1338904"/>
                <a:gd name="connsiteX0" fmla="*/ 0 w 2583406"/>
                <a:gd name="connsiteY0" fmla="*/ 1473460 h 1473460"/>
                <a:gd name="connsiteX1" fmla="*/ 1014166 w 2583406"/>
                <a:gd name="connsiteY1" fmla="*/ 134556 h 1473460"/>
                <a:gd name="connsiteX2" fmla="*/ 2583406 w 2583406"/>
                <a:gd name="connsiteY2" fmla="*/ 0 h 1473460"/>
                <a:gd name="connsiteX3" fmla="*/ 1426904 w 2583406"/>
                <a:gd name="connsiteY3" fmla="*/ 1473460 h 1473460"/>
                <a:gd name="connsiteX4" fmla="*/ 0 w 2583406"/>
                <a:gd name="connsiteY4" fmla="*/ 1473460 h 1473460"/>
                <a:gd name="connsiteX0" fmla="*/ 0 w 2583406"/>
                <a:gd name="connsiteY0" fmla="*/ 1473460 h 1525582"/>
                <a:gd name="connsiteX1" fmla="*/ 1014166 w 2583406"/>
                <a:gd name="connsiteY1" fmla="*/ 134556 h 1525582"/>
                <a:gd name="connsiteX2" fmla="*/ 2583406 w 2583406"/>
                <a:gd name="connsiteY2" fmla="*/ 0 h 1525582"/>
                <a:gd name="connsiteX3" fmla="*/ 1276121 w 2583406"/>
                <a:gd name="connsiteY3" fmla="*/ 1525582 h 1525582"/>
                <a:gd name="connsiteX4" fmla="*/ 0 w 2583406"/>
                <a:gd name="connsiteY4" fmla="*/ 1473460 h 1525582"/>
                <a:gd name="connsiteX0" fmla="*/ 0 w 2904005"/>
                <a:gd name="connsiteY0" fmla="*/ 1683385 h 1683385"/>
                <a:gd name="connsiteX1" fmla="*/ 1334765 w 2904005"/>
                <a:gd name="connsiteY1" fmla="*/ 134556 h 1683385"/>
                <a:gd name="connsiteX2" fmla="*/ 2904005 w 2904005"/>
                <a:gd name="connsiteY2" fmla="*/ 0 h 1683385"/>
                <a:gd name="connsiteX3" fmla="*/ 1596720 w 2904005"/>
                <a:gd name="connsiteY3" fmla="*/ 1525582 h 1683385"/>
                <a:gd name="connsiteX4" fmla="*/ 0 w 2904005"/>
                <a:gd name="connsiteY4" fmla="*/ 1683385 h 168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4005" h="1683385">
                  <a:moveTo>
                    <a:pt x="0" y="1683385"/>
                  </a:moveTo>
                  <a:lnTo>
                    <a:pt x="1334765" y="134556"/>
                  </a:lnTo>
                  <a:lnTo>
                    <a:pt x="2904005" y="0"/>
                  </a:lnTo>
                  <a:lnTo>
                    <a:pt x="1596720" y="1525582"/>
                  </a:lnTo>
                  <a:lnTo>
                    <a:pt x="0" y="1683385"/>
                  </a:lnTo>
                  <a:close/>
                </a:path>
              </a:pathLst>
            </a:custGeom>
            <a:solidFill>
              <a:srgbClr val="FF99FF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C6E54EA1-D656-4378-8C1E-2169BDECEEC0}"/>
                </a:ext>
              </a:extLst>
            </p:cNvPr>
            <p:cNvGrpSpPr>
              <a:grpSpLocks noChangeAspect="1"/>
            </p:cNvGrpSpPr>
            <p:nvPr/>
          </p:nvGrpSpPr>
          <p:grpSpPr>
            <a:xfrm rot="668296">
              <a:off x="4425745" y="3163450"/>
              <a:ext cx="268442" cy="159961"/>
              <a:chOff x="3988377" y="3335965"/>
              <a:chExt cx="329609" cy="186070"/>
            </a:xfrm>
          </p:grpSpPr>
          <p:sp>
            <p:nvSpPr>
              <p:cNvPr id="97" name="橢圓 4">
                <a:extLst>
                  <a:ext uri="{FF2B5EF4-FFF2-40B4-BE49-F238E27FC236}">
                    <a16:creationId xmlns:a16="http://schemas.microsoft.com/office/drawing/2014/main" id="{51D6506E-30C7-46F7-987E-0B2F87128AE9}"/>
                  </a:ext>
                </a:extLst>
              </p:cNvPr>
              <p:cNvSpPr/>
              <p:nvPr/>
            </p:nvSpPr>
            <p:spPr>
              <a:xfrm rot="20831294">
                <a:off x="3988377" y="3335965"/>
                <a:ext cx="329609" cy="186070"/>
              </a:xfrm>
              <a:prstGeom prst="can">
                <a:avLst>
                  <a:gd name="adj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>
                <a:extLst>
                  <a:ext uri="{FF2B5EF4-FFF2-40B4-BE49-F238E27FC236}">
                    <a16:creationId xmlns:a16="http://schemas.microsoft.com/office/drawing/2014/main" id="{EAE9DB56-2449-4F85-8A82-7C82A9C07F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31294">
                <a:off x="4091253" y="3358259"/>
                <a:ext cx="108000" cy="609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7" name="圓柱形 76">
              <a:extLst>
                <a:ext uri="{FF2B5EF4-FFF2-40B4-BE49-F238E27FC236}">
                  <a16:creationId xmlns:a16="http://schemas.microsoft.com/office/drawing/2014/main" id="{227DB992-8C97-4DE5-8C94-154A56DF6ECA}"/>
                </a:ext>
              </a:extLst>
            </p:cNvPr>
            <p:cNvSpPr/>
            <p:nvPr/>
          </p:nvSpPr>
          <p:spPr>
            <a:xfrm rot="314220">
              <a:off x="6173731" y="3633823"/>
              <a:ext cx="208685" cy="162522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圓柱形 77">
              <a:extLst>
                <a:ext uri="{FF2B5EF4-FFF2-40B4-BE49-F238E27FC236}">
                  <a16:creationId xmlns:a16="http://schemas.microsoft.com/office/drawing/2014/main" id="{6D524C36-B904-4D4D-B11E-835797677C72}"/>
                </a:ext>
              </a:extLst>
            </p:cNvPr>
            <p:cNvSpPr/>
            <p:nvPr/>
          </p:nvSpPr>
          <p:spPr>
            <a:xfrm>
              <a:off x="4880555" y="4010031"/>
              <a:ext cx="208685" cy="162522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立方體 78">
              <a:extLst>
                <a:ext uri="{FF2B5EF4-FFF2-40B4-BE49-F238E27FC236}">
                  <a16:creationId xmlns:a16="http://schemas.microsoft.com/office/drawing/2014/main" id="{9D985276-8376-4639-BE2C-6CE184D0DCBE}"/>
                </a:ext>
              </a:extLst>
            </p:cNvPr>
            <p:cNvSpPr/>
            <p:nvPr/>
          </p:nvSpPr>
          <p:spPr>
            <a:xfrm>
              <a:off x="4273780" y="2123496"/>
              <a:ext cx="106153" cy="453639"/>
            </a:xfrm>
            <a:prstGeom prst="cub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立方體 79">
              <a:extLst>
                <a:ext uri="{FF2B5EF4-FFF2-40B4-BE49-F238E27FC236}">
                  <a16:creationId xmlns:a16="http://schemas.microsoft.com/office/drawing/2014/main" id="{49AF485E-4DF0-49CD-809E-AD01B836ACC4}"/>
                </a:ext>
              </a:extLst>
            </p:cNvPr>
            <p:cNvSpPr/>
            <p:nvPr/>
          </p:nvSpPr>
          <p:spPr>
            <a:xfrm>
              <a:off x="2563321" y="2616412"/>
              <a:ext cx="106153" cy="453639"/>
            </a:xfrm>
            <a:prstGeom prst="cub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立方體 80">
              <a:extLst>
                <a:ext uri="{FF2B5EF4-FFF2-40B4-BE49-F238E27FC236}">
                  <a16:creationId xmlns:a16="http://schemas.microsoft.com/office/drawing/2014/main" id="{4BD1305D-0DC6-4EB4-A057-9F7605C8DA0C}"/>
                </a:ext>
              </a:extLst>
            </p:cNvPr>
            <p:cNvSpPr/>
            <p:nvPr/>
          </p:nvSpPr>
          <p:spPr>
            <a:xfrm rot="20608561">
              <a:off x="2315452" y="2279329"/>
              <a:ext cx="2268823" cy="134605"/>
            </a:xfrm>
            <a:prstGeom prst="cube">
              <a:avLst>
                <a:gd name="adj" fmla="val 1336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F04A4486-1FAB-47D2-A99A-638038AE7BB8}"/>
                </a:ext>
              </a:extLst>
            </p:cNvPr>
            <p:cNvGrpSpPr/>
            <p:nvPr/>
          </p:nvGrpSpPr>
          <p:grpSpPr>
            <a:xfrm>
              <a:off x="2516694" y="2567429"/>
              <a:ext cx="3911228" cy="807125"/>
              <a:chOff x="948592" y="2038915"/>
              <a:chExt cx="3911228" cy="807125"/>
            </a:xfrm>
          </p:grpSpPr>
          <p:sp>
            <p:nvSpPr>
              <p:cNvPr id="94" name="圓柱形 93">
                <a:extLst>
                  <a:ext uri="{FF2B5EF4-FFF2-40B4-BE49-F238E27FC236}">
                    <a16:creationId xmlns:a16="http://schemas.microsoft.com/office/drawing/2014/main" id="{9B8DB184-1DB7-46E5-85DB-745E771AC180}"/>
                  </a:ext>
                </a:extLst>
              </p:cNvPr>
              <p:cNvSpPr/>
              <p:nvPr/>
            </p:nvSpPr>
            <p:spPr>
              <a:xfrm rot="7043911">
                <a:off x="1985864" y="1477622"/>
                <a:ext cx="69574" cy="2144118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圓柱形 94">
                <a:extLst>
                  <a:ext uri="{FF2B5EF4-FFF2-40B4-BE49-F238E27FC236}">
                    <a16:creationId xmlns:a16="http://schemas.microsoft.com/office/drawing/2014/main" id="{6DDA5AC2-5269-4403-90E2-3BF24461DF28}"/>
                  </a:ext>
                </a:extLst>
              </p:cNvPr>
              <p:cNvSpPr/>
              <p:nvPr/>
            </p:nvSpPr>
            <p:spPr>
              <a:xfrm rot="7043911">
                <a:off x="3635545" y="1001643"/>
                <a:ext cx="69574" cy="2144118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圓柱形 95">
                <a:extLst>
                  <a:ext uri="{FF2B5EF4-FFF2-40B4-BE49-F238E27FC236}">
                    <a16:creationId xmlns:a16="http://schemas.microsoft.com/office/drawing/2014/main" id="{30C93DA9-24B1-4480-B58A-26EF54EFE0BE}"/>
                  </a:ext>
                </a:extLst>
              </p:cNvPr>
              <p:cNvSpPr/>
              <p:nvPr/>
            </p:nvSpPr>
            <p:spPr>
              <a:xfrm rot="4396362">
                <a:off x="3752974" y="1739194"/>
                <a:ext cx="69574" cy="2144118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3" name="圓柱形 82">
              <a:extLst>
                <a:ext uri="{FF2B5EF4-FFF2-40B4-BE49-F238E27FC236}">
                  <a16:creationId xmlns:a16="http://schemas.microsoft.com/office/drawing/2014/main" id="{1695D466-7DE6-4CFD-A6C1-8E78358350BE}"/>
                </a:ext>
              </a:extLst>
            </p:cNvPr>
            <p:cNvSpPr>
              <a:spLocks/>
            </p:cNvSpPr>
            <p:nvPr/>
          </p:nvSpPr>
          <p:spPr>
            <a:xfrm rot="4396362">
              <a:off x="5355826" y="2258913"/>
              <a:ext cx="72000" cy="2520000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立方體 83">
              <a:extLst>
                <a:ext uri="{FF2B5EF4-FFF2-40B4-BE49-F238E27FC236}">
                  <a16:creationId xmlns:a16="http://schemas.microsoft.com/office/drawing/2014/main" id="{670626C6-F68A-4F72-87EB-268E0B2E7DCA}"/>
                </a:ext>
              </a:extLst>
            </p:cNvPr>
            <p:cNvSpPr/>
            <p:nvPr/>
          </p:nvSpPr>
          <p:spPr>
            <a:xfrm>
              <a:off x="4304751" y="3680260"/>
              <a:ext cx="106153" cy="453639"/>
            </a:xfrm>
            <a:prstGeom prst="cub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立方體 84">
              <a:extLst>
                <a:ext uri="{FF2B5EF4-FFF2-40B4-BE49-F238E27FC236}">
                  <a16:creationId xmlns:a16="http://schemas.microsoft.com/office/drawing/2014/main" id="{3E159DDE-FC31-459A-803E-13DC975C1DFC}"/>
                </a:ext>
              </a:extLst>
            </p:cNvPr>
            <p:cNvSpPr/>
            <p:nvPr/>
          </p:nvSpPr>
          <p:spPr>
            <a:xfrm>
              <a:off x="6428953" y="3062883"/>
              <a:ext cx="106153" cy="453639"/>
            </a:xfrm>
            <a:prstGeom prst="cub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A4183DD5-69BB-48DE-8866-E4CA8E4A3A0D}"/>
                </a:ext>
              </a:extLst>
            </p:cNvPr>
            <p:cNvSpPr/>
            <p:nvPr/>
          </p:nvSpPr>
          <p:spPr>
            <a:xfrm>
              <a:off x="5217185" y="3709778"/>
              <a:ext cx="1310700" cy="578882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zh-TW" altLang="en-US" sz="28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靜導線</a:t>
              </a:r>
              <a:endPara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矩形: 圓角 86">
              <a:extLst>
                <a:ext uri="{FF2B5EF4-FFF2-40B4-BE49-F238E27FC236}">
                  <a16:creationId xmlns:a16="http://schemas.microsoft.com/office/drawing/2014/main" id="{8FBFFA11-2E48-49C9-83D0-0CC0C7E4F3EA}"/>
                </a:ext>
              </a:extLst>
            </p:cNvPr>
            <p:cNvSpPr/>
            <p:nvPr/>
          </p:nvSpPr>
          <p:spPr>
            <a:xfrm>
              <a:off x="5138749" y="2030299"/>
              <a:ext cx="1310700" cy="578882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動導線</a:t>
              </a:r>
              <a:endPara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88" name="直線單箭頭接點 87">
              <a:extLst>
                <a:ext uri="{FF2B5EF4-FFF2-40B4-BE49-F238E27FC236}">
                  <a16:creationId xmlns:a16="http://schemas.microsoft.com/office/drawing/2014/main" id="{866A4FE0-02D5-4D59-ABF4-733E401BC060}"/>
                </a:ext>
              </a:extLst>
            </p:cNvPr>
            <p:cNvCxnSpPr/>
            <p:nvPr/>
          </p:nvCxnSpPr>
          <p:spPr>
            <a:xfrm>
              <a:off x="6212145" y="3093648"/>
              <a:ext cx="0" cy="18020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>
              <a:extLst>
                <a:ext uri="{FF2B5EF4-FFF2-40B4-BE49-F238E27FC236}">
                  <a16:creationId xmlns:a16="http://schemas.microsoft.com/office/drawing/2014/main" id="{05625E3D-AB50-447B-BF74-63FAF5AE36C1}"/>
                </a:ext>
              </a:extLst>
            </p:cNvPr>
            <p:cNvCxnSpPr/>
            <p:nvPr/>
          </p:nvCxnSpPr>
          <p:spPr>
            <a:xfrm>
              <a:off x="4978015" y="3444435"/>
              <a:ext cx="0" cy="18020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矩形: 圓角 89">
              <a:extLst>
                <a:ext uri="{FF2B5EF4-FFF2-40B4-BE49-F238E27FC236}">
                  <a16:creationId xmlns:a16="http://schemas.microsoft.com/office/drawing/2014/main" id="{8CECEAC0-9E03-429A-BEFA-4B47C30B33AD}"/>
                </a:ext>
              </a:extLst>
            </p:cNvPr>
            <p:cNvSpPr/>
            <p:nvPr/>
          </p:nvSpPr>
          <p:spPr>
            <a:xfrm>
              <a:off x="2016076" y="3469787"/>
              <a:ext cx="2266697" cy="578882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間距約</a:t>
              </a:r>
              <a:r>
                <a:rPr lang="en-US" altLang="zh-TW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 mm</a:t>
              </a:r>
            </a:p>
          </p:txBody>
        </p:sp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DF2FFA64-87DD-4560-A6C8-269A2FBDDE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902" y="2550521"/>
              <a:ext cx="0" cy="305811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3C85190-9B4C-4F7D-B541-A284F88E90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33047" y="2944902"/>
              <a:ext cx="14404" cy="325632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2180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841D7C06-D63D-4491-8824-5BF485C45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8" b="97851" l="2273" r="92943">
                        <a14:foregroundMark x1="9211" y1="48760" x2="45096" y2="78182"/>
                        <a14:foregroundMark x1="45096" y1="78182" x2="44019" y2="88430"/>
                        <a14:foregroundMark x1="44019" y1="88430" x2="39952" y2="86942"/>
                        <a14:foregroundMark x1="31818" y1="4298" x2="32536" y2="13223"/>
                        <a14:foregroundMark x1="53828" y1="6942" x2="51555" y2="8430"/>
                        <a14:foregroundMark x1="53708" y1="6446" x2="53110" y2="7603"/>
                        <a14:foregroundMark x1="9091" y1="34215" x2="12201" y2="34215"/>
                        <a14:foregroundMark x1="9689" y1="36198" x2="9689" y2="36860"/>
                        <a14:foregroundMark x1="2392" y1="51074" x2="3947" y2="55041"/>
                        <a14:foregroundMark x1="87919" y1="27438" x2="88756" y2="37190"/>
                        <a14:foregroundMark x1="88756" y1="37190" x2="92943" y2="42810"/>
                        <a14:foregroundMark x1="52632" y1="68430" x2="52153" y2="70909"/>
                        <a14:foregroundMark x1="44258" y1="88595" x2="43182" y2="97851"/>
                        <a14:foregroundMark x1="43182" y1="97851" x2="43182" y2="9785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438" y="2375003"/>
            <a:ext cx="6960604" cy="50372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69829C-7B1A-43AD-B073-745D2385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75" y="82590"/>
            <a:ext cx="4988998" cy="617901"/>
          </a:xfrm>
        </p:spPr>
        <p:txBody>
          <a:bodyPr/>
          <a:lstStyle/>
          <a:p>
            <a:pPr algn="ctr"/>
            <a:r>
              <a:rPr lang="zh-TW" altLang="en-US" dirty="0"/>
              <a:t>動</a:t>
            </a:r>
            <a:r>
              <a:rPr lang="en-US" altLang="zh-TW" dirty="0"/>
              <a:t>/</a:t>
            </a:r>
            <a:r>
              <a:rPr lang="zh-TW" altLang="en-US" dirty="0"/>
              <a:t>靜導線調整</a:t>
            </a:r>
          </a:p>
        </p:txBody>
      </p:sp>
      <p:sp>
        <p:nvSpPr>
          <p:cNvPr id="17" name="圓柱形 16">
            <a:extLst>
              <a:ext uri="{FF2B5EF4-FFF2-40B4-BE49-F238E27FC236}">
                <a16:creationId xmlns:a16="http://schemas.microsoft.com/office/drawing/2014/main" id="{798D51FA-77B0-45B7-A1C7-1C55EF64C7C6}"/>
              </a:ext>
            </a:extLst>
          </p:cNvPr>
          <p:cNvSpPr/>
          <p:nvPr/>
        </p:nvSpPr>
        <p:spPr>
          <a:xfrm rot="7593644">
            <a:off x="3945064" y="3441673"/>
            <a:ext cx="36000" cy="2821225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柱形 19">
            <a:extLst>
              <a:ext uri="{FF2B5EF4-FFF2-40B4-BE49-F238E27FC236}">
                <a16:creationId xmlns:a16="http://schemas.microsoft.com/office/drawing/2014/main" id="{BA58BED1-5295-40D1-8D9A-C1A41B2A24AC}"/>
              </a:ext>
            </a:extLst>
          </p:cNvPr>
          <p:cNvSpPr>
            <a:spLocks/>
          </p:cNvSpPr>
          <p:nvPr/>
        </p:nvSpPr>
        <p:spPr>
          <a:xfrm rot="3439130">
            <a:off x="6499982" y="2778512"/>
            <a:ext cx="36000" cy="4144141"/>
          </a:xfrm>
          <a:prstGeom prst="can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柱形 20">
            <a:extLst>
              <a:ext uri="{FF2B5EF4-FFF2-40B4-BE49-F238E27FC236}">
                <a16:creationId xmlns:a16="http://schemas.microsoft.com/office/drawing/2014/main" id="{F7F753C2-95F8-431A-BDFE-173AB25837DD}"/>
              </a:ext>
            </a:extLst>
          </p:cNvPr>
          <p:cNvSpPr>
            <a:spLocks/>
          </p:cNvSpPr>
          <p:nvPr/>
        </p:nvSpPr>
        <p:spPr>
          <a:xfrm rot="3439130">
            <a:off x="6492129" y="2913993"/>
            <a:ext cx="36000" cy="3748296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柱形 21">
            <a:extLst>
              <a:ext uri="{FF2B5EF4-FFF2-40B4-BE49-F238E27FC236}">
                <a16:creationId xmlns:a16="http://schemas.microsoft.com/office/drawing/2014/main" id="{15B72C6F-D9E3-4EF3-A9D2-5F77A407F23E}"/>
              </a:ext>
            </a:extLst>
          </p:cNvPr>
          <p:cNvSpPr/>
          <p:nvPr/>
        </p:nvSpPr>
        <p:spPr>
          <a:xfrm rot="6984272">
            <a:off x="6752259" y="1936991"/>
            <a:ext cx="36000" cy="2664000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1537633-EB58-4F11-AB01-1FADFCB81F30}"/>
              </a:ext>
            </a:extLst>
          </p:cNvPr>
          <p:cNvSpPr/>
          <p:nvPr/>
        </p:nvSpPr>
        <p:spPr>
          <a:xfrm>
            <a:off x="6348657" y="4998761"/>
            <a:ext cx="1310700" cy="578882"/>
          </a:xfrm>
          <a:prstGeom prst="round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CE12BF6-25D4-4B71-B37B-75815175EDDD}"/>
              </a:ext>
            </a:extLst>
          </p:cNvPr>
          <p:cNvSpPr/>
          <p:nvPr/>
        </p:nvSpPr>
        <p:spPr>
          <a:xfrm>
            <a:off x="7229353" y="3055226"/>
            <a:ext cx="1310700" cy="578882"/>
          </a:xfrm>
          <a:prstGeom prst="round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E3D3E518-E105-4E0A-9BB9-D20DD0B396BD}"/>
              </a:ext>
            </a:extLst>
          </p:cNvPr>
          <p:cNvSpPr/>
          <p:nvPr/>
        </p:nvSpPr>
        <p:spPr>
          <a:xfrm>
            <a:off x="7567097" y="5674240"/>
            <a:ext cx="2443939" cy="919401"/>
          </a:xfrm>
          <a:prstGeom prst="round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高度調整紐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E9226C25-95AB-4632-9BD8-70307A1957AB}"/>
              </a:ext>
            </a:extLst>
          </p:cNvPr>
          <p:cNvCxnSpPr>
            <a:cxnSpLocks/>
          </p:cNvCxnSpPr>
          <p:nvPr/>
        </p:nvCxnSpPr>
        <p:spPr>
          <a:xfrm>
            <a:off x="4619417" y="6000262"/>
            <a:ext cx="3168434" cy="65270"/>
          </a:xfrm>
          <a:prstGeom prst="line">
            <a:avLst/>
          </a:prstGeom>
          <a:ln w="28575">
            <a:solidFill>
              <a:srgbClr val="0000FF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45BB9A02-AA7D-4143-B03A-3AD00461F3E5}"/>
              </a:ext>
            </a:extLst>
          </p:cNvPr>
          <p:cNvSpPr/>
          <p:nvPr/>
        </p:nvSpPr>
        <p:spPr>
          <a:xfrm>
            <a:off x="61065" y="2576022"/>
            <a:ext cx="3058525" cy="919401"/>
          </a:xfrm>
          <a:prstGeom prst="round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前後移動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鎖定用螺絲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8B044C9E-B485-4480-A30E-FA76452898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13559" r="18792" b="22203"/>
          <a:stretch/>
        </p:blipFill>
        <p:spPr>
          <a:xfrm>
            <a:off x="6244124" y="1386831"/>
            <a:ext cx="1824970" cy="1808744"/>
          </a:xfrm>
          <a:prstGeom prst="ellipse">
            <a:avLst/>
          </a:prstGeom>
          <a:ln>
            <a:solidFill>
              <a:srgbClr val="0000FF"/>
            </a:solidFill>
          </a:ln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E4F49C1F-7BF9-420D-ABA2-0EE5FC31F0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18860" r="10964" b="9980"/>
          <a:stretch/>
        </p:blipFill>
        <p:spPr>
          <a:xfrm rot="20704127">
            <a:off x="245597" y="3640617"/>
            <a:ext cx="2074052" cy="1967026"/>
          </a:xfrm>
          <a:prstGeom prst="ellipse">
            <a:avLst/>
          </a:prstGeom>
          <a:ln>
            <a:solidFill>
              <a:srgbClr val="0000FF"/>
            </a:solidFill>
          </a:ln>
        </p:spPr>
      </p:pic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F706C7B8-2F3B-4DB4-B686-FC889A6D5E32}"/>
              </a:ext>
            </a:extLst>
          </p:cNvPr>
          <p:cNvCxnSpPr>
            <a:cxnSpLocks/>
          </p:cNvCxnSpPr>
          <p:nvPr/>
        </p:nvCxnSpPr>
        <p:spPr>
          <a:xfrm flipV="1">
            <a:off x="1238981" y="3453039"/>
            <a:ext cx="1" cy="730469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橢圓 58">
            <a:extLst>
              <a:ext uri="{FF2B5EF4-FFF2-40B4-BE49-F238E27FC236}">
                <a16:creationId xmlns:a16="http://schemas.microsoft.com/office/drawing/2014/main" id="{D34122B7-5670-4B5D-A03B-43A1164A67ED}"/>
              </a:ext>
            </a:extLst>
          </p:cNvPr>
          <p:cNvSpPr/>
          <p:nvPr/>
        </p:nvSpPr>
        <p:spPr>
          <a:xfrm>
            <a:off x="2422052" y="3586088"/>
            <a:ext cx="1046546" cy="972755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橢圓 64">
            <a:extLst>
              <a:ext uri="{FF2B5EF4-FFF2-40B4-BE49-F238E27FC236}">
                <a16:creationId xmlns:a16="http://schemas.microsoft.com/office/drawing/2014/main" id="{421BF7F8-D90F-426E-B6C9-F7610EB1117B}"/>
              </a:ext>
            </a:extLst>
          </p:cNvPr>
          <p:cNvSpPr/>
          <p:nvPr/>
        </p:nvSpPr>
        <p:spPr>
          <a:xfrm>
            <a:off x="5159153" y="2341227"/>
            <a:ext cx="1046546" cy="972755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A7A3B7CE-5725-43F4-8EAB-079D62C09FAC}"/>
              </a:ext>
            </a:extLst>
          </p:cNvPr>
          <p:cNvSpPr/>
          <p:nvPr/>
        </p:nvSpPr>
        <p:spPr>
          <a:xfrm>
            <a:off x="7456137" y="960782"/>
            <a:ext cx="2443940" cy="919401"/>
          </a:xfrm>
          <a:prstGeom prst="round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右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前後移動鎖定用螺絲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DE296F06-7D3A-4D40-AA41-A159154EB785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7184319" y="1420483"/>
            <a:ext cx="271818" cy="763058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圓柱形 44">
            <a:extLst>
              <a:ext uri="{FF2B5EF4-FFF2-40B4-BE49-F238E27FC236}">
                <a16:creationId xmlns:a16="http://schemas.microsoft.com/office/drawing/2014/main" id="{186ACCBF-17FE-472F-9DC2-6A37FD890702}"/>
              </a:ext>
            </a:extLst>
          </p:cNvPr>
          <p:cNvSpPr/>
          <p:nvPr/>
        </p:nvSpPr>
        <p:spPr>
          <a:xfrm rot="7758882">
            <a:off x="1604050" y="4734849"/>
            <a:ext cx="98907" cy="780043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圓柱形 45">
            <a:extLst>
              <a:ext uri="{FF2B5EF4-FFF2-40B4-BE49-F238E27FC236}">
                <a16:creationId xmlns:a16="http://schemas.microsoft.com/office/drawing/2014/main" id="{A277A2E1-B9C9-4A01-AB62-A44757F7C1A3}"/>
              </a:ext>
            </a:extLst>
          </p:cNvPr>
          <p:cNvSpPr/>
          <p:nvPr/>
        </p:nvSpPr>
        <p:spPr>
          <a:xfrm rot="8420452">
            <a:off x="7487796" y="2505212"/>
            <a:ext cx="115877" cy="581335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3B4A5B26-8DFA-4EB6-8A16-B289C00FA564}"/>
              </a:ext>
            </a:extLst>
          </p:cNvPr>
          <p:cNvSpPr txBox="1"/>
          <p:nvPr/>
        </p:nvSpPr>
        <p:spPr>
          <a:xfrm>
            <a:off x="2706260" y="198590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平衡質量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271BC1EC-B2A4-48AA-BCFE-E3F8AA55DE42}"/>
              </a:ext>
            </a:extLst>
          </p:cNvPr>
          <p:cNvCxnSpPr>
            <a:cxnSpLocks/>
            <a:endCxn id="54" idx="2"/>
          </p:cNvCxnSpPr>
          <p:nvPr/>
        </p:nvCxnSpPr>
        <p:spPr>
          <a:xfrm flipH="1" flipV="1">
            <a:off x="3576851" y="2447567"/>
            <a:ext cx="69048" cy="2782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10A99F0A-AED1-48EE-97B9-7433B96E5B81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4486365" y="3702407"/>
            <a:ext cx="62770" cy="2502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1E2D7305-3FA7-459D-8380-04819BF93BB8}"/>
              </a:ext>
            </a:extLst>
          </p:cNvPr>
          <p:cNvSpPr txBox="1"/>
          <p:nvPr/>
        </p:nvSpPr>
        <p:spPr>
          <a:xfrm>
            <a:off x="3655168" y="3952675"/>
            <a:ext cx="1787933" cy="510778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感度質量</a:t>
            </a:r>
            <a:endParaRPr lang="zh-TW" altLang="en-US" sz="2400" b="1" dirty="0">
              <a:solidFill>
                <a:srgbClr val="0000FF"/>
              </a:solidFill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B06D1C88-0157-4956-B9E6-6527AAEAE70F}"/>
              </a:ext>
            </a:extLst>
          </p:cNvPr>
          <p:cNvSpPr/>
          <p:nvPr/>
        </p:nvSpPr>
        <p:spPr>
          <a:xfrm>
            <a:off x="5731075" y="3814354"/>
            <a:ext cx="1600021" cy="408623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紅色阻尼磁鐵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7BA4F111-8D19-4CBC-9D2F-30EAFA4D6580}"/>
              </a:ext>
            </a:extLst>
          </p:cNvPr>
          <p:cNvSpPr/>
          <p:nvPr/>
        </p:nvSpPr>
        <p:spPr>
          <a:xfrm>
            <a:off x="7052803" y="4521461"/>
            <a:ext cx="1377672" cy="408623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zh-TW" altLang="en-US" kern="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實驗砝碼盤</a:t>
            </a:r>
            <a:endParaRPr lang="zh-TW" altLang="en-US" dirty="0"/>
          </a:p>
        </p:txBody>
      </p: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96578F60-E3E1-4F87-AB24-DD8D27CF9F15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6644561" y="4671994"/>
            <a:ext cx="408242" cy="53779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1CD5B289-6B11-4416-A82F-C8299F8F5592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8080002" y="3781029"/>
            <a:ext cx="663547" cy="1723899"/>
          </a:xfrm>
          <a:prstGeom prst="line">
            <a:avLst/>
          </a:prstGeom>
          <a:ln w="28575">
            <a:solidFill>
              <a:srgbClr val="0000FF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7A376BE0-7224-4635-AA64-C1E8DA984971}"/>
              </a:ext>
            </a:extLst>
          </p:cNvPr>
          <p:cNvSpPr/>
          <p:nvPr/>
        </p:nvSpPr>
        <p:spPr>
          <a:xfrm>
            <a:off x="632690" y="787879"/>
            <a:ext cx="6823447" cy="589794"/>
          </a:xfrm>
          <a:prstGeom prst="roundRect">
            <a:avLst>
              <a:gd name="adj" fmla="val 8497"/>
            </a:avLst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4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感度質量位置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使</a:t>
            </a:r>
            <a:r>
              <a:rPr kumimoji="1" lang="zh-TW" altLang="en-US" sz="2800" kern="0" dirty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擺動週期</a:t>
            </a:r>
            <a:r>
              <a:rPr kumimoji="1" lang="en-US" altLang="zh-TW" sz="2800" kern="0" dirty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 ~2 s</a:t>
            </a:r>
            <a:endParaRPr lang="zh-TW" altLang="en-US" sz="20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CEDFCCD2-96A5-4F2F-BDED-3DD59D31BD7A}"/>
              </a:ext>
            </a:extLst>
          </p:cNvPr>
          <p:cNvCxnSpPr>
            <a:cxnSpLocks/>
          </p:cNvCxnSpPr>
          <p:nvPr/>
        </p:nvCxnSpPr>
        <p:spPr>
          <a:xfrm>
            <a:off x="4746580" y="5657060"/>
            <a:ext cx="0" cy="64800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CF2C5BD9-3D0B-4724-BCA6-7C9269F06400}"/>
              </a:ext>
            </a:extLst>
          </p:cNvPr>
          <p:cNvCxnSpPr>
            <a:cxnSpLocks/>
          </p:cNvCxnSpPr>
          <p:nvPr/>
        </p:nvCxnSpPr>
        <p:spPr>
          <a:xfrm flipH="1" flipV="1">
            <a:off x="2547895" y="3937173"/>
            <a:ext cx="643757" cy="43792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348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841D7C06-D63D-4491-8824-5BF485C45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8" b="97851" l="2273" r="92943">
                        <a14:foregroundMark x1="9211" y1="48760" x2="45096" y2="78182"/>
                        <a14:foregroundMark x1="45096" y1="78182" x2="44019" y2="88430"/>
                        <a14:foregroundMark x1="44019" y1="88430" x2="39952" y2="86942"/>
                        <a14:foregroundMark x1="31818" y1="4298" x2="32536" y2="13223"/>
                        <a14:foregroundMark x1="53828" y1="6942" x2="51555" y2="8430"/>
                        <a14:foregroundMark x1="53708" y1="6446" x2="53110" y2="7603"/>
                        <a14:foregroundMark x1="9091" y1="34215" x2="12201" y2="34215"/>
                        <a14:foregroundMark x1="9689" y1="36198" x2="9689" y2="36860"/>
                        <a14:foregroundMark x1="2392" y1="51074" x2="3947" y2="55041"/>
                        <a14:foregroundMark x1="87919" y1="27438" x2="88756" y2="37190"/>
                        <a14:foregroundMark x1="88756" y1="37190" x2="92943" y2="42810"/>
                        <a14:foregroundMark x1="52632" y1="68430" x2="52153" y2="70909"/>
                        <a14:foregroundMark x1="44258" y1="88595" x2="43182" y2="97851"/>
                        <a14:foregroundMark x1="43182" y1="97851" x2="43182" y2="9785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412" y="1869341"/>
            <a:ext cx="6960604" cy="50372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69829C-7B1A-43AD-B073-745D2385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177" y="116862"/>
            <a:ext cx="6325063" cy="617901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7" name="圓柱形 16">
            <a:extLst>
              <a:ext uri="{FF2B5EF4-FFF2-40B4-BE49-F238E27FC236}">
                <a16:creationId xmlns:a16="http://schemas.microsoft.com/office/drawing/2014/main" id="{798D51FA-77B0-45B7-A1C7-1C55EF64C7C6}"/>
              </a:ext>
            </a:extLst>
          </p:cNvPr>
          <p:cNvSpPr/>
          <p:nvPr/>
        </p:nvSpPr>
        <p:spPr>
          <a:xfrm rot="7593644">
            <a:off x="3282699" y="2939817"/>
            <a:ext cx="36000" cy="2821225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20" name="圓柱形 19">
            <a:extLst>
              <a:ext uri="{FF2B5EF4-FFF2-40B4-BE49-F238E27FC236}">
                <a16:creationId xmlns:a16="http://schemas.microsoft.com/office/drawing/2014/main" id="{BA58BED1-5295-40D1-8D9A-C1A41B2A24AC}"/>
              </a:ext>
            </a:extLst>
          </p:cNvPr>
          <p:cNvSpPr>
            <a:spLocks/>
          </p:cNvSpPr>
          <p:nvPr/>
        </p:nvSpPr>
        <p:spPr>
          <a:xfrm rot="3439130">
            <a:off x="5837617" y="2276656"/>
            <a:ext cx="36000" cy="4144141"/>
          </a:xfrm>
          <a:prstGeom prst="can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21" name="圓柱形 20">
            <a:extLst>
              <a:ext uri="{FF2B5EF4-FFF2-40B4-BE49-F238E27FC236}">
                <a16:creationId xmlns:a16="http://schemas.microsoft.com/office/drawing/2014/main" id="{F7F753C2-95F8-431A-BDFE-173AB25837DD}"/>
              </a:ext>
            </a:extLst>
          </p:cNvPr>
          <p:cNvSpPr>
            <a:spLocks/>
          </p:cNvSpPr>
          <p:nvPr/>
        </p:nvSpPr>
        <p:spPr>
          <a:xfrm rot="3439130">
            <a:off x="5829764" y="2412137"/>
            <a:ext cx="36000" cy="3748296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22" name="圓柱形 21">
            <a:extLst>
              <a:ext uri="{FF2B5EF4-FFF2-40B4-BE49-F238E27FC236}">
                <a16:creationId xmlns:a16="http://schemas.microsoft.com/office/drawing/2014/main" id="{15B72C6F-D9E3-4EF3-A9D2-5F77A407F23E}"/>
              </a:ext>
            </a:extLst>
          </p:cNvPr>
          <p:cNvSpPr/>
          <p:nvPr/>
        </p:nvSpPr>
        <p:spPr>
          <a:xfrm rot="6984272">
            <a:off x="6089894" y="1435135"/>
            <a:ext cx="36000" cy="2664000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1537633-EB58-4F11-AB01-1FADFCB81F30}"/>
              </a:ext>
            </a:extLst>
          </p:cNvPr>
          <p:cNvSpPr/>
          <p:nvPr/>
        </p:nvSpPr>
        <p:spPr>
          <a:xfrm>
            <a:off x="6012337" y="4431675"/>
            <a:ext cx="1310700" cy="578882"/>
          </a:xfrm>
          <a:prstGeom prst="round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CE12BF6-25D4-4B71-B37B-75815175EDDD}"/>
              </a:ext>
            </a:extLst>
          </p:cNvPr>
          <p:cNvSpPr/>
          <p:nvPr/>
        </p:nvSpPr>
        <p:spPr>
          <a:xfrm>
            <a:off x="6566988" y="2553370"/>
            <a:ext cx="1310700" cy="578882"/>
          </a:xfrm>
          <a:prstGeom prst="round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51F41C6-EED8-4034-8442-BCDF787A8CA3}"/>
              </a:ext>
            </a:extLst>
          </p:cNvPr>
          <p:cNvSpPr/>
          <p:nvPr/>
        </p:nvSpPr>
        <p:spPr>
          <a:xfrm>
            <a:off x="403455" y="1067678"/>
            <a:ext cx="8374785" cy="5625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5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將刀口升降紐旋旋開，使動導線可浮動。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柱形 9">
            <a:extLst>
              <a:ext uri="{FF2B5EF4-FFF2-40B4-BE49-F238E27FC236}">
                <a16:creationId xmlns:a16="http://schemas.microsoft.com/office/drawing/2014/main" id="{88D21254-52F2-4960-A74D-A5D8F76A80A8}"/>
              </a:ext>
            </a:extLst>
          </p:cNvPr>
          <p:cNvSpPr/>
          <p:nvPr/>
        </p:nvSpPr>
        <p:spPr>
          <a:xfrm rot="7142711">
            <a:off x="7710804" y="3580456"/>
            <a:ext cx="165040" cy="278546"/>
          </a:xfrm>
          <a:prstGeom prst="ca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27" name="圓柱形 26">
            <a:extLst>
              <a:ext uri="{FF2B5EF4-FFF2-40B4-BE49-F238E27FC236}">
                <a16:creationId xmlns:a16="http://schemas.microsoft.com/office/drawing/2014/main" id="{CA7AAF3E-BF76-4DB8-BFDC-2EC6A5EEDA71}"/>
              </a:ext>
            </a:extLst>
          </p:cNvPr>
          <p:cNvSpPr/>
          <p:nvPr/>
        </p:nvSpPr>
        <p:spPr>
          <a:xfrm rot="7142711">
            <a:off x="4247820" y="5916615"/>
            <a:ext cx="165040" cy="278546"/>
          </a:xfrm>
          <a:prstGeom prst="ca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8EF64B32-C67B-4CE3-866D-2A391F6401ED}"/>
              </a:ext>
            </a:extLst>
          </p:cNvPr>
          <p:cNvSpPr/>
          <p:nvPr/>
        </p:nvSpPr>
        <p:spPr>
          <a:xfrm>
            <a:off x="1485165" y="3599682"/>
            <a:ext cx="1340423" cy="131165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78F6CD09-C990-4B70-896A-1F9A492770E6}"/>
              </a:ext>
            </a:extLst>
          </p:cNvPr>
          <p:cNvSpPr/>
          <p:nvPr/>
        </p:nvSpPr>
        <p:spPr>
          <a:xfrm>
            <a:off x="319167" y="4638558"/>
            <a:ext cx="2750364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刀口升降旋轉紐</a:t>
            </a:r>
            <a:endParaRPr lang="en-US" altLang="zh-TW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8914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C2EDA5F-6AD2-4748-ABB8-05CC3523BB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10444" y="0"/>
            <a:ext cx="7561262" cy="792162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000" dirty="0">
                <a:solidFill>
                  <a:srgbClr val="7030A0"/>
                </a:solidFill>
                <a:latin typeface="Arial" pitchFamily="34" charset="0"/>
                <a:ea typeface="華康正顏楷體W7(P)"/>
                <a:cs typeface="華康正顏楷體W7(P)"/>
              </a:rPr>
              <a:t>實驗 </a:t>
            </a:r>
            <a:r>
              <a:rPr lang="en-US" altLang="zh-TW" sz="4000" dirty="0">
                <a:solidFill>
                  <a:srgbClr val="7030A0"/>
                </a:solidFill>
                <a:latin typeface="Arial" pitchFamily="34" charset="0"/>
                <a:ea typeface="華康正顏楷體W7(P)"/>
                <a:cs typeface="華康正顏楷體W7(P)"/>
              </a:rPr>
              <a:t>:</a:t>
            </a:r>
            <a:r>
              <a:rPr lang="zh-TW" altLang="en-US" sz="4000" dirty="0">
                <a:solidFill>
                  <a:srgbClr val="7030A0"/>
                </a:solidFill>
                <a:latin typeface="Arial" pitchFamily="34" charset="0"/>
                <a:ea typeface="華康正顏楷體W7(P)"/>
                <a:cs typeface="華康正顏楷體W7(P)"/>
              </a:rPr>
              <a:t> 電流天平</a:t>
            </a:r>
            <a:r>
              <a:rPr lang="en-US" altLang="zh-TW" sz="4000" dirty="0">
                <a:solidFill>
                  <a:srgbClr val="7030A0"/>
                </a:solidFill>
                <a:latin typeface="Arial" pitchFamily="34" charset="0"/>
                <a:ea typeface="華康正顏楷體W7(P)"/>
                <a:cs typeface="華康正顏楷體W7(P)"/>
              </a:rPr>
              <a:t>A</a:t>
            </a:r>
            <a:endParaRPr lang="zh-TW" altLang="en-US" sz="4000" dirty="0">
              <a:solidFill>
                <a:srgbClr val="7030A0"/>
              </a:solidFill>
              <a:latin typeface="Arial" pitchFamily="34" charset="0"/>
              <a:ea typeface="華康正顏楷體W7(P)"/>
              <a:cs typeface="華康正顏楷體W7(P)"/>
            </a:endParaRP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ED290716-E1A0-49D3-802B-EAEE65C39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0" y="1773238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/>
            <a:endParaRPr lang="en-US" altLang="zh-TW" sz="3200">
              <a:solidFill>
                <a:schemeClr val="tx2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eaLnBrk="1" hangingPunct="1"/>
            <a:endParaRPr lang="en-US" altLang="zh-TW" sz="3200">
              <a:solidFill>
                <a:schemeClr val="tx2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5AC71E4E-112C-43C4-A59F-A5F0E3E1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1130131"/>
            <a:ext cx="6015338" cy="53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zh-TW" altLang="en-US" sz="2800" b="1" dirty="0">
                <a:solidFill>
                  <a:srgbClr val="000066"/>
                </a:solidFill>
                <a:latin typeface="Arial" panose="020B0604020202020204" pitchFamily="34" charset="0"/>
                <a:ea typeface="華康正顏楷體W7(P)"/>
                <a:cs typeface="華康正顏楷體W7(P)"/>
              </a:rPr>
              <a:t>目的</a:t>
            </a:r>
            <a:r>
              <a:rPr lang="en-US" altLang="zh-TW" sz="2800" b="1" dirty="0">
                <a:solidFill>
                  <a:schemeClr val="tx2"/>
                </a:solidFill>
                <a:latin typeface="Arial" panose="020B0604020202020204" pitchFamily="34" charset="0"/>
                <a:ea typeface="華康正顏楷體W7(P)"/>
                <a:cs typeface="華康正顏楷體W7(P)"/>
              </a:rPr>
              <a:t>: </a:t>
            </a:r>
            <a:r>
              <a:rPr lang="zh-TW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華康正顏楷體W7(P)"/>
                <a:cs typeface="華康正顏楷體W7(P)"/>
              </a:rPr>
              <a:t>觀察二載電流導線間的作用力</a:t>
            </a:r>
            <a:r>
              <a:rPr lang="zh-TW" altLang="en-US" sz="2800" b="1" dirty="0">
                <a:solidFill>
                  <a:srgbClr val="000066"/>
                </a:solidFill>
                <a:latin typeface="Arial" panose="020B0604020202020204" pitchFamily="34" charset="0"/>
                <a:ea typeface="華康正顏楷體W7(P)"/>
                <a:cs typeface="華康正顏楷體W7(P)"/>
              </a:rPr>
              <a:t>  </a:t>
            </a:r>
            <a:endParaRPr lang="zh-TW" altLang="en-US" sz="2800" b="1" dirty="0">
              <a:solidFill>
                <a:srgbClr val="CC3300"/>
              </a:solidFill>
              <a:latin typeface="Arial" panose="020B0604020202020204" pitchFamily="34" charset="0"/>
              <a:ea typeface="華康正顏楷體W7(P)"/>
              <a:cs typeface="華康正顏楷體W7(P)"/>
            </a:endParaRPr>
          </a:p>
        </p:txBody>
      </p:sp>
      <p:sp>
        <p:nvSpPr>
          <p:cNvPr id="13323" name="文字方塊 10">
            <a:extLst>
              <a:ext uri="{FF2B5EF4-FFF2-40B4-BE49-F238E27FC236}">
                <a16:creationId xmlns:a16="http://schemas.microsoft.com/office/drawing/2014/main" id="{4F68E5CE-7CD6-418F-AB4D-4ED324A37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640" y="4716674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/>
            <a:r>
              <a:rPr lang="zh-TW" altLang="en-US" sz="2800" dirty="0">
                <a:latin typeface="+mn-ea"/>
                <a:ea typeface="+mn-ea"/>
              </a:rPr>
              <a:t>電流天平</a:t>
            </a:r>
          </a:p>
        </p:txBody>
      </p:sp>
      <p:sp>
        <p:nvSpPr>
          <p:cNvPr id="13324" name="文字方塊 11">
            <a:extLst>
              <a:ext uri="{FF2B5EF4-FFF2-40B4-BE49-F238E27FC236}">
                <a16:creationId xmlns:a16="http://schemas.microsoft.com/office/drawing/2014/main" id="{B4C37B7E-BE2A-4CBC-B1E2-D9606CD87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359" y="351674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/>
            <a:r>
              <a:rPr lang="zh-TW" altLang="en-US" sz="2800" dirty="0">
                <a:latin typeface="+mn-ea"/>
                <a:ea typeface="+mn-ea"/>
              </a:rPr>
              <a:t>標尺</a:t>
            </a:r>
          </a:p>
        </p:txBody>
      </p:sp>
      <p:sp>
        <p:nvSpPr>
          <p:cNvPr id="13325" name="文字方塊 12">
            <a:extLst>
              <a:ext uri="{FF2B5EF4-FFF2-40B4-BE49-F238E27FC236}">
                <a16:creationId xmlns:a16="http://schemas.microsoft.com/office/drawing/2014/main" id="{EDC61BB1-E1B5-48DB-9871-E8A686D4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474" y="3816817"/>
            <a:ext cx="282641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dirty="0">
                <a:latin typeface="+mn-ea"/>
              </a:rPr>
              <a:t>低電壓大電流</a:t>
            </a:r>
            <a:endParaRPr lang="en-US" altLang="zh-TW" sz="2800" dirty="0">
              <a:latin typeface="+mn-ea"/>
            </a:endParaRPr>
          </a:p>
          <a:p>
            <a:pPr algn="ctr">
              <a:defRPr/>
            </a:pPr>
            <a:r>
              <a:rPr lang="zh-TW" altLang="en-US" sz="2800" dirty="0">
                <a:latin typeface="+mn-ea"/>
              </a:rPr>
              <a:t>電源供應器</a:t>
            </a:r>
            <a:endParaRPr lang="en-US" altLang="zh-TW" sz="2800" dirty="0">
              <a:latin typeface="+mn-ea"/>
            </a:endParaRPr>
          </a:p>
          <a:p>
            <a:pPr algn="ctr">
              <a:defRPr/>
            </a:pPr>
            <a:r>
              <a:rPr lang="en-US" altLang="zh-TW" sz="2800" dirty="0">
                <a:latin typeface="+mn-ea"/>
              </a:rPr>
              <a:t> DC 10V 20A      </a:t>
            </a:r>
            <a:endParaRPr lang="zh-TW" altLang="en-US" sz="2800" dirty="0">
              <a:latin typeface="+mn-ea"/>
            </a:endParaRPr>
          </a:p>
        </p:txBody>
      </p:sp>
      <p:sp>
        <p:nvSpPr>
          <p:cNvPr id="13326" name="文字方塊 13">
            <a:extLst>
              <a:ext uri="{FF2B5EF4-FFF2-40B4-BE49-F238E27FC236}">
                <a16:creationId xmlns:a16="http://schemas.microsoft.com/office/drawing/2014/main" id="{A7EB8621-7EE5-4311-98DA-2D6A423E3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4978284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/>
            <a:r>
              <a:rPr lang="zh-TW" altLang="en-US" sz="2800" dirty="0">
                <a:latin typeface="+mn-ea"/>
                <a:ea typeface="+mn-ea"/>
              </a:rPr>
              <a:t>雷射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935E7F9-2257-49B7-BB9B-DB87B9A894FA}"/>
              </a:ext>
            </a:extLst>
          </p:cNvPr>
          <p:cNvGrpSpPr/>
          <p:nvPr/>
        </p:nvGrpSpPr>
        <p:grpSpPr>
          <a:xfrm>
            <a:off x="381000" y="1699420"/>
            <a:ext cx="8820150" cy="4777581"/>
            <a:chOff x="381000" y="1699420"/>
            <a:chExt cx="8820150" cy="4777581"/>
          </a:xfrm>
        </p:grpSpPr>
        <p:pic>
          <p:nvPicPr>
            <p:cNvPr id="13322" name="圖片 9" descr="IMG_5949.JPG">
              <a:extLst>
                <a:ext uri="{FF2B5EF4-FFF2-40B4-BE49-F238E27FC236}">
                  <a16:creationId xmlns:a16="http://schemas.microsoft.com/office/drawing/2014/main" id="{0B4C4762-3219-4C9F-BB50-61D1BEFA9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50" b="99425" l="2753" r="96208">
                          <a14:foregroundMark x1="11740" y1="90988" x2="72519" y2="98274"/>
                          <a14:foregroundMark x1="72519" y1="98274" x2="84052" y2="88878"/>
                          <a14:foregroundMark x1="84052" y1="88878" x2="88468" y2="89549"/>
                          <a14:foregroundMark x1="43896" y1="88878" x2="58130" y2="88399"/>
                          <a14:foregroundMark x1="58130" y1="88399" x2="58857" y2="88399"/>
                          <a14:foregroundMark x1="15065" y1="83988" x2="2857" y2="99425"/>
                          <a14:foregroundMark x1="55532" y1="8245" x2="55688" y2="78428"/>
                          <a14:foregroundMark x1="55688" y1="78428" x2="54026" y2="88591"/>
                          <a14:foregroundMark x1="58078" y1="83221" x2="57455" y2="83988"/>
                          <a14:foregroundMark x1="87065" y1="84372" x2="91844" y2="93193"/>
                          <a14:foregroundMark x1="91844" y1="93193" x2="85922" y2="95590"/>
                          <a14:foregroundMark x1="85922" y1="95590" x2="79221" y2="94343"/>
                          <a14:foregroundMark x1="79221" y1="94343" x2="85870" y2="98562"/>
                          <a14:foregroundMark x1="85870" y1="98562" x2="92104" y2="98754"/>
                          <a14:foregroundMark x1="92104" y1="98754" x2="96208" y2="97795"/>
                          <a14:foregroundMark x1="46961" y1="81016" x2="53610" y2="82071"/>
                          <a14:foregroundMark x1="47636" y1="80920" x2="53766" y2="81016"/>
                          <a14:foregroundMark x1="53766" y1="81016" x2="54909" y2="80825"/>
                          <a14:foregroundMark x1="26286" y1="82838" x2="25351" y2="82934"/>
                          <a14:backgroundMark x1="20623" y1="79674" x2="26286" y2="795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699420"/>
              <a:ext cx="8820150" cy="477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0F3E9A9-EF58-4147-BFB1-F21420F3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000" l="7858" r="89882">
                          <a14:foregroundMark x1="7858" y1="39200" x2="8396" y2="83200"/>
                          <a14:foregroundMark x1="25188" y1="84200" x2="31432" y2="83200"/>
                          <a14:foregroundMark x1="43272" y1="79800" x2="40151" y2="87400"/>
                          <a14:foregroundMark x1="31970" y1="78400" x2="28310" y2="85200"/>
                          <a14:foregroundMark x1="66093" y1="91000" x2="63509" y2="902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44004" y="5150267"/>
              <a:ext cx="2450192" cy="1318725"/>
            </a:xfrm>
            <a:prstGeom prst="rect">
              <a:avLst/>
            </a:prstGeom>
          </p:spPr>
        </p:pic>
      </p:grpSp>
      <p:pic>
        <p:nvPicPr>
          <p:cNvPr id="13321" name="Picture 9" descr="exp18-1">
            <a:extLst>
              <a:ext uri="{FF2B5EF4-FFF2-40B4-BE49-F238E27FC236}">
                <a16:creationId xmlns:a16="http://schemas.microsoft.com/office/drawing/2014/main" id="{083C79B7-468B-48E9-A378-763DF53E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640" y="919481"/>
            <a:ext cx="3232151" cy="161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49289A-C183-426D-B0EA-9DC6C81E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0A0BD28-0B9E-440F-9310-7589A778C767}"/>
              </a:ext>
            </a:extLst>
          </p:cNvPr>
          <p:cNvSpPr/>
          <p:nvPr/>
        </p:nvSpPr>
        <p:spPr>
          <a:xfrm>
            <a:off x="752617" y="700148"/>
            <a:ext cx="8400766" cy="5733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框架傾斜度調控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</a:t>
            </a:r>
          </a:p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--</a:t>
            </a: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平衡質量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</a:t>
            </a: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kumimoji="1" lang="zh-TW" altLang="en-US" sz="2800" kern="0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控制框架平面角度</a:t>
            </a: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--</a:t>
            </a: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感度質量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 </a:t>
            </a: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控制靈敏度</a:t>
            </a: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kern="0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--</a:t>
            </a:r>
            <a:r>
              <a:rPr kumimoji="1" lang="zh-TW" altLang="en-US" sz="2800" kern="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實驗砝碼</a:t>
            </a:r>
            <a:r>
              <a:rPr kumimoji="1" lang="en-US" altLang="zh-TW" sz="2800" kern="0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 F = mg</a:t>
            </a: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kern="0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框架擺動</a:t>
            </a: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控制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</a:t>
            </a:r>
          </a:p>
          <a:p>
            <a:pPr marL="1881188" marR="0" lvl="0" indent="-1881188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--</a:t>
            </a: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阻尼磁鐵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 </a:t>
            </a: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利用金屬片在磁場中之旋渦電流變熱來消耗擺動動能</a:t>
            </a: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導線間距離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 d</a:t>
            </a:r>
            <a:r>
              <a:rPr kumimoji="1" lang="en-US" altLang="zh-TW" sz="2800" b="0" i="0" u="none" strike="noStrike" kern="0" cap="none" spc="0" normalizeH="0" baseline="-2500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0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~ 2 mm</a:t>
            </a: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擺動週期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 ~2 s</a:t>
            </a:r>
            <a:endParaRPr kumimoji="0" lang="zh-TW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2283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69829C-7B1A-43AD-B073-745D2385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41D7C06-D63D-4491-8824-5BF485C45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9935" y="964474"/>
            <a:ext cx="6960604" cy="5037280"/>
          </a:xfrm>
          <a:prstGeom prst="rect">
            <a:avLst/>
          </a:prstGeom>
        </p:spPr>
      </p:pic>
      <p:sp>
        <p:nvSpPr>
          <p:cNvPr id="4" name="立方體 3">
            <a:extLst>
              <a:ext uri="{FF2B5EF4-FFF2-40B4-BE49-F238E27FC236}">
                <a16:creationId xmlns:a16="http://schemas.microsoft.com/office/drawing/2014/main" id="{DACBFA3E-88AC-46BE-B0DF-524FC616CA5B}"/>
              </a:ext>
            </a:extLst>
          </p:cNvPr>
          <p:cNvSpPr/>
          <p:nvPr/>
        </p:nvSpPr>
        <p:spPr>
          <a:xfrm rot="20592796" flipH="1">
            <a:off x="2062004" y="2683400"/>
            <a:ext cx="4907170" cy="2200190"/>
          </a:xfrm>
          <a:prstGeom prst="cube">
            <a:avLst>
              <a:gd name="adj" fmla="val 96321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70EF23FB-1F16-40CD-B693-24238A13D2FC}"/>
              </a:ext>
            </a:extLst>
          </p:cNvPr>
          <p:cNvSpPr/>
          <p:nvPr/>
        </p:nvSpPr>
        <p:spPr>
          <a:xfrm>
            <a:off x="282074" y="833939"/>
            <a:ext cx="5341394" cy="646986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r>
              <a:rPr lang="en-US" altLang="zh-TW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靜導線反向電流接線方式</a:t>
            </a:r>
            <a:endParaRPr lang="en-US" altLang="zh-TW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CB1FF65-8E39-486E-9DDB-47BD216A57C7}"/>
              </a:ext>
            </a:extLst>
          </p:cNvPr>
          <p:cNvGrpSpPr>
            <a:grpSpLocks noChangeAspect="1"/>
          </p:cNvGrpSpPr>
          <p:nvPr/>
        </p:nvGrpSpPr>
        <p:grpSpPr>
          <a:xfrm rot="668296">
            <a:off x="4425745" y="3552916"/>
            <a:ext cx="268442" cy="159961"/>
            <a:chOff x="3988377" y="3335965"/>
            <a:chExt cx="329609" cy="186070"/>
          </a:xfrm>
        </p:grpSpPr>
        <p:sp>
          <p:nvSpPr>
            <p:cNvPr id="12" name="橢圓 4">
              <a:extLst>
                <a:ext uri="{FF2B5EF4-FFF2-40B4-BE49-F238E27FC236}">
                  <a16:creationId xmlns:a16="http://schemas.microsoft.com/office/drawing/2014/main" id="{B99A8243-FF04-45F9-9ECF-4662E1406467}"/>
                </a:ext>
              </a:extLst>
            </p:cNvPr>
            <p:cNvSpPr/>
            <p:nvPr/>
          </p:nvSpPr>
          <p:spPr>
            <a:xfrm rot="20831294">
              <a:off x="3988377" y="3335965"/>
              <a:ext cx="329609" cy="186070"/>
            </a:xfrm>
            <a:prstGeom prst="can">
              <a:avLst>
                <a:gd name="adj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A0F1F021-AAA4-409F-8E68-70DB853D3127}"/>
                </a:ext>
              </a:extLst>
            </p:cNvPr>
            <p:cNvSpPr>
              <a:spLocks noChangeAspect="1"/>
            </p:cNvSpPr>
            <p:nvPr/>
          </p:nvSpPr>
          <p:spPr>
            <a:xfrm rot="20831294">
              <a:off x="4091253" y="3358259"/>
              <a:ext cx="108000" cy="609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圓柱形 5">
            <a:extLst>
              <a:ext uri="{FF2B5EF4-FFF2-40B4-BE49-F238E27FC236}">
                <a16:creationId xmlns:a16="http://schemas.microsoft.com/office/drawing/2014/main" id="{70DE1E06-8AE1-4B2F-8299-7375842607CA}"/>
              </a:ext>
            </a:extLst>
          </p:cNvPr>
          <p:cNvSpPr/>
          <p:nvPr/>
        </p:nvSpPr>
        <p:spPr>
          <a:xfrm rot="314220">
            <a:off x="6173731" y="4023289"/>
            <a:ext cx="208685" cy="162522"/>
          </a:xfrm>
          <a:prstGeom prst="can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柱形 6">
            <a:extLst>
              <a:ext uri="{FF2B5EF4-FFF2-40B4-BE49-F238E27FC236}">
                <a16:creationId xmlns:a16="http://schemas.microsoft.com/office/drawing/2014/main" id="{7CDB4B41-9EB5-4E37-8D09-DEAD2DA5160C}"/>
              </a:ext>
            </a:extLst>
          </p:cNvPr>
          <p:cNvSpPr/>
          <p:nvPr/>
        </p:nvSpPr>
        <p:spPr>
          <a:xfrm>
            <a:off x="4880555" y="4399497"/>
            <a:ext cx="208685" cy="162522"/>
          </a:xfrm>
          <a:prstGeom prst="can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立方體 26">
            <a:extLst>
              <a:ext uri="{FF2B5EF4-FFF2-40B4-BE49-F238E27FC236}">
                <a16:creationId xmlns:a16="http://schemas.microsoft.com/office/drawing/2014/main" id="{ECCC541F-AD3E-437F-8A90-4EBB9CABB293}"/>
              </a:ext>
            </a:extLst>
          </p:cNvPr>
          <p:cNvSpPr/>
          <p:nvPr/>
        </p:nvSpPr>
        <p:spPr>
          <a:xfrm>
            <a:off x="4273780" y="2512962"/>
            <a:ext cx="106153" cy="453639"/>
          </a:xfrm>
          <a:prstGeom prst="cub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圓柱形 54">
            <a:extLst>
              <a:ext uri="{FF2B5EF4-FFF2-40B4-BE49-F238E27FC236}">
                <a16:creationId xmlns:a16="http://schemas.microsoft.com/office/drawing/2014/main" id="{B5816619-C714-49C3-80B7-6AA5BAD6EC5A}"/>
              </a:ext>
            </a:extLst>
          </p:cNvPr>
          <p:cNvSpPr/>
          <p:nvPr/>
        </p:nvSpPr>
        <p:spPr>
          <a:xfrm rot="16487027">
            <a:off x="2442619" y="3150923"/>
            <a:ext cx="133463" cy="136551"/>
          </a:xfrm>
          <a:prstGeom prst="can">
            <a:avLst>
              <a:gd name="adj" fmla="val 3978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立方體 25">
            <a:extLst>
              <a:ext uri="{FF2B5EF4-FFF2-40B4-BE49-F238E27FC236}">
                <a16:creationId xmlns:a16="http://schemas.microsoft.com/office/drawing/2014/main" id="{B8AE552A-1B7E-4C69-8DC6-A5E3F542DCFF}"/>
              </a:ext>
            </a:extLst>
          </p:cNvPr>
          <p:cNvSpPr/>
          <p:nvPr/>
        </p:nvSpPr>
        <p:spPr>
          <a:xfrm>
            <a:off x="2563321" y="3005878"/>
            <a:ext cx="106153" cy="453639"/>
          </a:xfrm>
          <a:prstGeom prst="cub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手繪多邊形: 圖案 63">
            <a:extLst>
              <a:ext uri="{FF2B5EF4-FFF2-40B4-BE49-F238E27FC236}">
                <a16:creationId xmlns:a16="http://schemas.microsoft.com/office/drawing/2014/main" id="{0894517B-B16F-4A9B-A496-F63A93CC1164}"/>
              </a:ext>
            </a:extLst>
          </p:cNvPr>
          <p:cNvSpPr/>
          <p:nvPr/>
        </p:nvSpPr>
        <p:spPr>
          <a:xfrm flipH="1">
            <a:off x="3655723" y="2110755"/>
            <a:ext cx="3249579" cy="1684831"/>
          </a:xfrm>
          <a:custGeom>
            <a:avLst/>
            <a:gdLst>
              <a:gd name="connsiteX0" fmla="*/ 1657945 w 1657945"/>
              <a:gd name="connsiteY0" fmla="*/ 1122797 h 1122797"/>
              <a:gd name="connsiteX1" fmla="*/ 89575 w 1657945"/>
              <a:gd name="connsiteY1" fmla="*/ 52 h 1122797"/>
              <a:gd name="connsiteX2" fmla="*/ 182173 w 1657945"/>
              <a:gd name="connsiteY2" fmla="*/ 1070710 h 1122797"/>
              <a:gd name="connsiteX3" fmla="*/ 182173 w 1657945"/>
              <a:gd name="connsiteY3" fmla="*/ 1070710 h 1122797"/>
              <a:gd name="connsiteX4" fmla="*/ 159023 w 1657945"/>
              <a:gd name="connsiteY4" fmla="*/ 1088073 h 1122797"/>
              <a:gd name="connsiteX0" fmla="*/ 1657945 w 1657945"/>
              <a:gd name="connsiteY0" fmla="*/ 1122797 h 1122797"/>
              <a:gd name="connsiteX1" fmla="*/ 89575 w 1657945"/>
              <a:gd name="connsiteY1" fmla="*/ 52 h 1122797"/>
              <a:gd name="connsiteX2" fmla="*/ 182173 w 1657945"/>
              <a:gd name="connsiteY2" fmla="*/ 1070710 h 1122797"/>
              <a:gd name="connsiteX3" fmla="*/ 182173 w 1657945"/>
              <a:gd name="connsiteY3" fmla="*/ 1070710 h 1122797"/>
              <a:gd name="connsiteX0" fmla="*/ 1475772 w 1475772"/>
              <a:gd name="connsiteY0" fmla="*/ 428588 h 428588"/>
              <a:gd name="connsiteX1" fmla="*/ 555585 w 1475772"/>
              <a:gd name="connsiteY1" fmla="*/ 11898 h 428588"/>
              <a:gd name="connsiteX2" fmla="*/ 0 w 1475772"/>
              <a:gd name="connsiteY2" fmla="*/ 376501 h 428588"/>
              <a:gd name="connsiteX3" fmla="*/ 0 w 1475772"/>
              <a:gd name="connsiteY3" fmla="*/ 376501 h 428588"/>
              <a:gd name="connsiteX0" fmla="*/ 1637817 w 1637817"/>
              <a:gd name="connsiteY0" fmla="*/ 1151682 h 1151682"/>
              <a:gd name="connsiteX1" fmla="*/ 717630 w 1637817"/>
              <a:gd name="connsiteY1" fmla="*/ 734992 h 1151682"/>
              <a:gd name="connsiteX2" fmla="*/ 162045 w 1637817"/>
              <a:gd name="connsiteY2" fmla="*/ 1099595 h 1151682"/>
              <a:gd name="connsiteX3" fmla="*/ 0 w 1637817"/>
              <a:gd name="connsiteY3" fmla="*/ 0 h 1151682"/>
              <a:gd name="connsiteX0" fmla="*/ 1637817 w 1637817"/>
              <a:gd name="connsiteY0" fmla="*/ 1151682 h 1262562"/>
              <a:gd name="connsiteX1" fmla="*/ 682906 w 1637817"/>
              <a:gd name="connsiteY1" fmla="*/ 1261640 h 1262562"/>
              <a:gd name="connsiteX2" fmla="*/ 162045 w 1637817"/>
              <a:gd name="connsiteY2" fmla="*/ 1099595 h 1262562"/>
              <a:gd name="connsiteX3" fmla="*/ 0 w 1637817"/>
              <a:gd name="connsiteY3" fmla="*/ 0 h 1262562"/>
              <a:gd name="connsiteX0" fmla="*/ 2054609 w 9866513"/>
              <a:gd name="connsiteY0" fmla="*/ 800357 h 910398"/>
              <a:gd name="connsiteX1" fmla="*/ 1099698 w 9866513"/>
              <a:gd name="connsiteY1" fmla="*/ 910315 h 910398"/>
              <a:gd name="connsiteX2" fmla="*/ 578837 w 9866513"/>
              <a:gd name="connsiteY2" fmla="*/ 748270 h 910398"/>
              <a:gd name="connsiteX3" fmla="*/ 9866237 w 9866513"/>
              <a:gd name="connsiteY3" fmla="*/ 0 h 910398"/>
              <a:gd name="connsiteX0" fmla="*/ 1515907 w 10704975"/>
              <a:gd name="connsiteY0" fmla="*/ 1788566 h 1956531"/>
              <a:gd name="connsiteX1" fmla="*/ 560996 w 10704975"/>
              <a:gd name="connsiteY1" fmla="*/ 1898524 h 1956531"/>
              <a:gd name="connsiteX2" fmla="*/ 10219764 w 10704975"/>
              <a:gd name="connsiteY2" fmla="*/ 10850 h 1956531"/>
              <a:gd name="connsiteX3" fmla="*/ 9327535 w 10704975"/>
              <a:gd name="connsiteY3" fmla="*/ 988209 h 1956531"/>
              <a:gd name="connsiteX0" fmla="*/ 720334 w 9832501"/>
              <a:gd name="connsiteY0" fmla="*/ 1778082 h 1778082"/>
              <a:gd name="connsiteX1" fmla="*/ 882175 w 9832501"/>
              <a:gd name="connsiteY1" fmla="*/ 1133723 h 1778082"/>
              <a:gd name="connsiteX2" fmla="*/ 9424191 w 9832501"/>
              <a:gd name="connsiteY2" fmla="*/ 366 h 1778082"/>
              <a:gd name="connsiteX3" fmla="*/ 8531962 w 9832501"/>
              <a:gd name="connsiteY3" fmla="*/ 977725 h 1778082"/>
              <a:gd name="connsiteX0" fmla="*/ 627867 w 8701119"/>
              <a:gd name="connsiteY0" fmla="*/ 1210016 h 1210016"/>
              <a:gd name="connsiteX1" fmla="*/ 789708 w 8701119"/>
              <a:gd name="connsiteY1" fmla="*/ 565657 h 1210016"/>
              <a:gd name="connsiteX2" fmla="*/ 7957260 w 8701119"/>
              <a:gd name="connsiteY2" fmla="*/ 621 h 1210016"/>
              <a:gd name="connsiteX3" fmla="*/ 8439495 w 8701119"/>
              <a:gd name="connsiteY3" fmla="*/ 409659 h 1210016"/>
              <a:gd name="connsiteX0" fmla="*/ 727083 w 8811964"/>
              <a:gd name="connsiteY0" fmla="*/ 1209443 h 1209443"/>
              <a:gd name="connsiteX1" fmla="*/ 717116 w 8811964"/>
              <a:gd name="connsiteY1" fmla="*/ 451420 h 1209443"/>
              <a:gd name="connsiteX2" fmla="*/ 8056476 w 8811964"/>
              <a:gd name="connsiteY2" fmla="*/ 48 h 1209443"/>
              <a:gd name="connsiteX3" fmla="*/ 8538711 w 8811964"/>
              <a:gd name="connsiteY3" fmla="*/ 409086 h 1209443"/>
              <a:gd name="connsiteX0" fmla="*/ 501664 w 8586545"/>
              <a:gd name="connsiteY0" fmla="*/ 1209443 h 1209443"/>
              <a:gd name="connsiteX1" fmla="*/ 491697 w 8586545"/>
              <a:gd name="connsiteY1" fmla="*/ 451420 h 1209443"/>
              <a:gd name="connsiteX2" fmla="*/ 7831057 w 8586545"/>
              <a:gd name="connsiteY2" fmla="*/ 48 h 1209443"/>
              <a:gd name="connsiteX3" fmla="*/ 8313292 w 8586545"/>
              <a:gd name="connsiteY3" fmla="*/ 409086 h 1209443"/>
              <a:gd name="connsiteX0" fmla="*/ 637832 w 8453242"/>
              <a:gd name="connsiteY0" fmla="*/ 1209443 h 1209443"/>
              <a:gd name="connsiteX1" fmla="*/ 627865 w 8453242"/>
              <a:gd name="connsiteY1" fmla="*/ 451420 h 1209443"/>
              <a:gd name="connsiteX2" fmla="*/ 6678666 w 8453242"/>
              <a:gd name="connsiteY2" fmla="*/ 48 h 1209443"/>
              <a:gd name="connsiteX3" fmla="*/ 8449460 w 8453242"/>
              <a:gd name="connsiteY3" fmla="*/ 409086 h 1209443"/>
              <a:gd name="connsiteX0" fmla="*/ 821132 w 9908075"/>
              <a:gd name="connsiteY0" fmla="*/ 1240440 h 1240440"/>
              <a:gd name="connsiteX1" fmla="*/ 811165 w 9908075"/>
              <a:gd name="connsiteY1" fmla="*/ 482417 h 1240440"/>
              <a:gd name="connsiteX2" fmla="*/ 9482038 w 9908075"/>
              <a:gd name="connsiteY2" fmla="*/ 45 h 1240440"/>
              <a:gd name="connsiteX3" fmla="*/ 8632760 w 9908075"/>
              <a:gd name="connsiteY3" fmla="*/ 440083 h 1240440"/>
              <a:gd name="connsiteX0" fmla="*/ 821132 w 10012896"/>
              <a:gd name="connsiteY0" fmla="*/ 1240499 h 1240499"/>
              <a:gd name="connsiteX1" fmla="*/ 811165 w 10012896"/>
              <a:gd name="connsiteY1" fmla="*/ 482476 h 1240499"/>
              <a:gd name="connsiteX2" fmla="*/ 9482038 w 10012896"/>
              <a:gd name="connsiteY2" fmla="*/ 104 h 1240499"/>
              <a:gd name="connsiteX3" fmla="*/ 8632760 w 10012896"/>
              <a:gd name="connsiteY3" fmla="*/ 440142 h 1240499"/>
              <a:gd name="connsiteX0" fmla="*/ 748818 w 10074382"/>
              <a:gd name="connsiteY0" fmla="*/ 1256593 h 1256593"/>
              <a:gd name="connsiteX1" fmla="*/ 872651 w 10074382"/>
              <a:gd name="connsiteY1" fmla="*/ 482476 h 1256593"/>
              <a:gd name="connsiteX2" fmla="*/ 9543524 w 10074382"/>
              <a:gd name="connsiteY2" fmla="*/ 104 h 1256593"/>
              <a:gd name="connsiteX3" fmla="*/ 8694246 w 10074382"/>
              <a:gd name="connsiteY3" fmla="*/ 440142 h 125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4382" h="1256593">
                <a:moveTo>
                  <a:pt x="748818" y="1256593"/>
                </a:moveTo>
                <a:cubicBezTo>
                  <a:pt x="87614" y="699561"/>
                  <a:pt x="-593133" y="691891"/>
                  <a:pt x="872651" y="482476"/>
                </a:cubicBezTo>
                <a:cubicBezTo>
                  <a:pt x="2338435" y="273061"/>
                  <a:pt x="8239925" y="7160"/>
                  <a:pt x="9543524" y="104"/>
                </a:cubicBezTo>
                <a:cubicBezTo>
                  <a:pt x="10847123" y="-6952"/>
                  <a:pt x="9430719" y="344440"/>
                  <a:pt x="8694246" y="44014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立方體 24">
            <a:extLst>
              <a:ext uri="{FF2B5EF4-FFF2-40B4-BE49-F238E27FC236}">
                <a16:creationId xmlns:a16="http://schemas.microsoft.com/office/drawing/2014/main" id="{4C772B68-AD54-4B2B-8624-DD0F5F8FCDAB}"/>
              </a:ext>
            </a:extLst>
          </p:cNvPr>
          <p:cNvSpPr/>
          <p:nvPr/>
        </p:nvSpPr>
        <p:spPr>
          <a:xfrm rot="20608561">
            <a:off x="2315452" y="2668795"/>
            <a:ext cx="2268823" cy="134605"/>
          </a:xfrm>
          <a:prstGeom prst="cube">
            <a:avLst>
              <a:gd name="adj" fmla="val 1336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1337D34A-D09C-4FF2-A361-1A461153C1C8}"/>
              </a:ext>
            </a:extLst>
          </p:cNvPr>
          <p:cNvGrpSpPr/>
          <p:nvPr/>
        </p:nvGrpSpPr>
        <p:grpSpPr>
          <a:xfrm>
            <a:off x="2516694" y="2956895"/>
            <a:ext cx="3880164" cy="795775"/>
            <a:chOff x="948592" y="2038915"/>
            <a:chExt cx="3880164" cy="795775"/>
          </a:xfrm>
        </p:grpSpPr>
        <p:sp>
          <p:nvSpPr>
            <p:cNvPr id="17" name="圓柱形 16">
              <a:extLst>
                <a:ext uri="{FF2B5EF4-FFF2-40B4-BE49-F238E27FC236}">
                  <a16:creationId xmlns:a16="http://schemas.microsoft.com/office/drawing/2014/main" id="{798D51FA-77B0-45B7-A1C7-1C55EF64C7C6}"/>
                </a:ext>
              </a:extLst>
            </p:cNvPr>
            <p:cNvSpPr/>
            <p:nvPr/>
          </p:nvSpPr>
          <p:spPr>
            <a:xfrm rot="7043911">
              <a:off x="1985864" y="1477622"/>
              <a:ext cx="69574" cy="2144118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圓柱形 17">
              <a:extLst>
                <a:ext uri="{FF2B5EF4-FFF2-40B4-BE49-F238E27FC236}">
                  <a16:creationId xmlns:a16="http://schemas.microsoft.com/office/drawing/2014/main" id="{98B4EF93-D151-42AD-BE65-6519156D35A8}"/>
                </a:ext>
              </a:extLst>
            </p:cNvPr>
            <p:cNvSpPr/>
            <p:nvPr/>
          </p:nvSpPr>
          <p:spPr>
            <a:xfrm rot="7043911">
              <a:off x="3635545" y="1001643"/>
              <a:ext cx="69574" cy="2144118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圓柱形 15">
              <a:extLst>
                <a:ext uri="{FF2B5EF4-FFF2-40B4-BE49-F238E27FC236}">
                  <a16:creationId xmlns:a16="http://schemas.microsoft.com/office/drawing/2014/main" id="{C9BC54A1-9C34-4B65-AC58-36866CDCB90C}"/>
                </a:ext>
              </a:extLst>
            </p:cNvPr>
            <p:cNvSpPr/>
            <p:nvPr/>
          </p:nvSpPr>
          <p:spPr>
            <a:xfrm rot="15264676" flipH="1">
              <a:off x="3785969" y="1791903"/>
              <a:ext cx="69574" cy="2016000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圓柱形 19">
            <a:extLst>
              <a:ext uri="{FF2B5EF4-FFF2-40B4-BE49-F238E27FC236}">
                <a16:creationId xmlns:a16="http://schemas.microsoft.com/office/drawing/2014/main" id="{BA58BED1-5295-40D1-8D9A-C1A41B2A24AC}"/>
              </a:ext>
            </a:extLst>
          </p:cNvPr>
          <p:cNvSpPr>
            <a:spLocks/>
          </p:cNvSpPr>
          <p:nvPr/>
        </p:nvSpPr>
        <p:spPr>
          <a:xfrm rot="4396362">
            <a:off x="5355826" y="2648379"/>
            <a:ext cx="72000" cy="2520000"/>
          </a:xfrm>
          <a:prstGeom prst="can">
            <a:avLst/>
          </a:prstGeom>
          <a:solidFill>
            <a:srgbClr val="0000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立方體 27">
            <a:extLst>
              <a:ext uri="{FF2B5EF4-FFF2-40B4-BE49-F238E27FC236}">
                <a16:creationId xmlns:a16="http://schemas.microsoft.com/office/drawing/2014/main" id="{80D0F647-8F88-449C-98B9-22D8108406C0}"/>
              </a:ext>
            </a:extLst>
          </p:cNvPr>
          <p:cNvSpPr/>
          <p:nvPr/>
        </p:nvSpPr>
        <p:spPr>
          <a:xfrm>
            <a:off x="4304751" y="4069726"/>
            <a:ext cx="106153" cy="453639"/>
          </a:xfrm>
          <a:prstGeom prst="cub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立方體 28">
            <a:extLst>
              <a:ext uri="{FF2B5EF4-FFF2-40B4-BE49-F238E27FC236}">
                <a16:creationId xmlns:a16="http://schemas.microsoft.com/office/drawing/2014/main" id="{3284169A-5077-4BD5-A293-610D30E2B0FD}"/>
              </a:ext>
            </a:extLst>
          </p:cNvPr>
          <p:cNvSpPr/>
          <p:nvPr/>
        </p:nvSpPr>
        <p:spPr>
          <a:xfrm>
            <a:off x="6428953" y="3452349"/>
            <a:ext cx="106153" cy="453639"/>
          </a:xfrm>
          <a:prstGeom prst="cub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A257A788-76F6-4EBF-ADAD-A8D40446F0C6}"/>
              </a:ext>
            </a:extLst>
          </p:cNvPr>
          <p:cNvSpPr/>
          <p:nvPr/>
        </p:nvSpPr>
        <p:spPr>
          <a:xfrm>
            <a:off x="5087466" y="4113822"/>
            <a:ext cx="1150858" cy="510778"/>
          </a:xfrm>
          <a:prstGeom prst="round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D9BCC1E-ED9B-4954-9E78-4A9A34CC6812}"/>
              </a:ext>
            </a:extLst>
          </p:cNvPr>
          <p:cNvSpPr/>
          <p:nvPr/>
        </p:nvSpPr>
        <p:spPr>
          <a:xfrm>
            <a:off x="5143047" y="2487548"/>
            <a:ext cx="1150858" cy="510778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DDDF4C43-0982-4663-8590-8034AC8F90DD}"/>
              </a:ext>
            </a:extLst>
          </p:cNvPr>
          <p:cNvCxnSpPr/>
          <p:nvPr/>
        </p:nvCxnSpPr>
        <p:spPr>
          <a:xfrm>
            <a:off x="6212145" y="3483114"/>
            <a:ext cx="0" cy="18020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E7B24C54-7616-4D6F-8D4D-D47544A2833F}"/>
              </a:ext>
            </a:extLst>
          </p:cNvPr>
          <p:cNvCxnSpPr/>
          <p:nvPr/>
        </p:nvCxnSpPr>
        <p:spPr>
          <a:xfrm>
            <a:off x="4978015" y="3833901"/>
            <a:ext cx="0" cy="18020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圓柱形 51">
            <a:extLst>
              <a:ext uri="{FF2B5EF4-FFF2-40B4-BE49-F238E27FC236}">
                <a16:creationId xmlns:a16="http://schemas.microsoft.com/office/drawing/2014/main" id="{9F555F6D-BD09-45F1-94E9-024723905942}"/>
              </a:ext>
            </a:extLst>
          </p:cNvPr>
          <p:cNvSpPr/>
          <p:nvPr/>
        </p:nvSpPr>
        <p:spPr>
          <a:xfrm rot="6071633">
            <a:off x="6528527" y="3668330"/>
            <a:ext cx="133463" cy="230328"/>
          </a:xfrm>
          <a:prstGeom prst="can">
            <a:avLst>
              <a:gd name="adj" fmla="val 8628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圓柱形 52">
            <a:extLst>
              <a:ext uri="{FF2B5EF4-FFF2-40B4-BE49-F238E27FC236}">
                <a16:creationId xmlns:a16="http://schemas.microsoft.com/office/drawing/2014/main" id="{08A82C82-AA9E-4E7E-B89E-46A80EF32E86}"/>
              </a:ext>
            </a:extLst>
          </p:cNvPr>
          <p:cNvSpPr/>
          <p:nvPr/>
        </p:nvSpPr>
        <p:spPr>
          <a:xfrm rot="6071633">
            <a:off x="4358331" y="4281040"/>
            <a:ext cx="133463" cy="230328"/>
          </a:xfrm>
          <a:prstGeom prst="can">
            <a:avLst>
              <a:gd name="adj" fmla="val 8628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AC0B3043-6440-4467-B331-B83AE5132DC3}"/>
              </a:ext>
            </a:extLst>
          </p:cNvPr>
          <p:cNvSpPr/>
          <p:nvPr/>
        </p:nvSpPr>
        <p:spPr>
          <a:xfrm>
            <a:off x="2533282" y="4676189"/>
            <a:ext cx="2636235" cy="557164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靜導線電源接頭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圓柱形 55">
            <a:extLst>
              <a:ext uri="{FF2B5EF4-FFF2-40B4-BE49-F238E27FC236}">
                <a16:creationId xmlns:a16="http://schemas.microsoft.com/office/drawing/2014/main" id="{D9D214B7-25CE-4BF6-80F1-E445961A4CDB}"/>
              </a:ext>
            </a:extLst>
          </p:cNvPr>
          <p:cNvSpPr/>
          <p:nvPr/>
        </p:nvSpPr>
        <p:spPr>
          <a:xfrm rot="16487027">
            <a:off x="4133430" y="2654784"/>
            <a:ext cx="133463" cy="151012"/>
          </a:xfrm>
          <a:prstGeom prst="can">
            <a:avLst>
              <a:gd name="adj" fmla="val 3978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EDF1558C-1C2C-4DF5-BE83-4B3E7347CE87}"/>
              </a:ext>
            </a:extLst>
          </p:cNvPr>
          <p:cNvSpPr/>
          <p:nvPr/>
        </p:nvSpPr>
        <p:spPr>
          <a:xfrm>
            <a:off x="6882504" y="3483114"/>
            <a:ext cx="2636235" cy="557164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靜導線電源接頭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38CE3189-BAD3-4449-BC9B-A00DA91D6B15}"/>
              </a:ext>
            </a:extLst>
          </p:cNvPr>
          <p:cNvSpPr/>
          <p:nvPr/>
        </p:nvSpPr>
        <p:spPr>
          <a:xfrm>
            <a:off x="54277" y="2312350"/>
            <a:ext cx="2636235" cy="557164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動導線電源接頭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B1228F9B-E2D4-4040-A8F7-5D8968969D4C}"/>
              </a:ext>
            </a:extLst>
          </p:cNvPr>
          <p:cNvSpPr/>
          <p:nvPr/>
        </p:nvSpPr>
        <p:spPr>
          <a:xfrm>
            <a:off x="3065052" y="1518632"/>
            <a:ext cx="2636235" cy="557164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動導線電源接頭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509BB8BC-D09A-4561-BAB1-471A896B577E}"/>
              </a:ext>
            </a:extLst>
          </p:cNvPr>
          <p:cNvSpPr/>
          <p:nvPr/>
        </p:nvSpPr>
        <p:spPr>
          <a:xfrm>
            <a:off x="5688508" y="5641830"/>
            <a:ext cx="3269141" cy="1045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大電流電源供應器</a:t>
            </a:r>
          </a:p>
        </p:txBody>
      </p:sp>
      <p:sp>
        <p:nvSpPr>
          <p:cNvPr id="61" name="圓柱形 60">
            <a:extLst>
              <a:ext uri="{FF2B5EF4-FFF2-40B4-BE49-F238E27FC236}">
                <a16:creationId xmlns:a16="http://schemas.microsoft.com/office/drawing/2014/main" id="{3E39E105-1C4E-4A0D-8B42-304BFB1DF169}"/>
              </a:ext>
            </a:extLst>
          </p:cNvPr>
          <p:cNvSpPr/>
          <p:nvPr/>
        </p:nvSpPr>
        <p:spPr>
          <a:xfrm>
            <a:off x="5975325" y="5576429"/>
            <a:ext cx="133463" cy="230328"/>
          </a:xfrm>
          <a:prstGeom prst="can">
            <a:avLst>
              <a:gd name="adj" fmla="val 862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圓柱形 61">
            <a:extLst>
              <a:ext uri="{FF2B5EF4-FFF2-40B4-BE49-F238E27FC236}">
                <a16:creationId xmlns:a16="http://schemas.microsoft.com/office/drawing/2014/main" id="{75EE6952-04C1-43F5-954F-20EA70E27196}"/>
              </a:ext>
            </a:extLst>
          </p:cNvPr>
          <p:cNvSpPr/>
          <p:nvPr/>
        </p:nvSpPr>
        <p:spPr>
          <a:xfrm>
            <a:off x="6428953" y="5581911"/>
            <a:ext cx="133463" cy="230328"/>
          </a:xfrm>
          <a:prstGeom prst="can">
            <a:avLst>
              <a:gd name="adj" fmla="val 8628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手繪多邊形: 圖案 62">
            <a:extLst>
              <a:ext uri="{FF2B5EF4-FFF2-40B4-BE49-F238E27FC236}">
                <a16:creationId xmlns:a16="http://schemas.microsoft.com/office/drawing/2014/main" id="{A8C5721B-FEC5-4BAE-87BE-B35642904AD5}"/>
              </a:ext>
            </a:extLst>
          </p:cNvPr>
          <p:cNvSpPr/>
          <p:nvPr/>
        </p:nvSpPr>
        <p:spPr>
          <a:xfrm>
            <a:off x="4473616" y="4429031"/>
            <a:ext cx="1995714" cy="1151682"/>
          </a:xfrm>
          <a:custGeom>
            <a:avLst/>
            <a:gdLst>
              <a:gd name="connsiteX0" fmla="*/ 1657945 w 1657945"/>
              <a:gd name="connsiteY0" fmla="*/ 1122797 h 1122797"/>
              <a:gd name="connsiteX1" fmla="*/ 89575 w 1657945"/>
              <a:gd name="connsiteY1" fmla="*/ 52 h 1122797"/>
              <a:gd name="connsiteX2" fmla="*/ 182173 w 1657945"/>
              <a:gd name="connsiteY2" fmla="*/ 1070710 h 1122797"/>
              <a:gd name="connsiteX3" fmla="*/ 182173 w 1657945"/>
              <a:gd name="connsiteY3" fmla="*/ 1070710 h 1122797"/>
              <a:gd name="connsiteX4" fmla="*/ 159023 w 1657945"/>
              <a:gd name="connsiteY4" fmla="*/ 1088073 h 1122797"/>
              <a:gd name="connsiteX0" fmla="*/ 1657945 w 1657945"/>
              <a:gd name="connsiteY0" fmla="*/ 1122797 h 1122797"/>
              <a:gd name="connsiteX1" fmla="*/ 89575 w 1657945"/>
              <a:gd name="connsiteY1" fmla="*/ 52 h 1122797"/>
              <a:gd name="connsiteX2" fmla="*/ 182173 w 1657945"/>
              <a:gd name="connsiteY2" fmla="*/ 1070710 h 1122797"/>
              <a:gd name="connsiteX3" fmla="*/ 182173 w 1657945"/>
              <a:gd name="connsiteY3" fmla="*/ 1070710 h 1122797"/>
              <a:gd name="connsiteX0" fmla="*/ 1475772 w 1475772"/>
              <a:gd name="connsiteY0" fmla="*/ 428588 h 428588"/>
              <a:gd name="connsiteX1" fmla="*/ 555585 w 1475772"/>
              <a:gd name="connsiteY1" fmla="*/ 11898 h 428588"/>
              <a:gd name="connsiteX2" fmla="*/ 0 w 1475772"/>
              <a:gd name="connsiteY2" fmla="*/ 376501 h 428588"/>
              <a:gd name="connsiteX3" fmla="*/ 0 w 1475772"/>
              <a:gd name="connsiteY3" fmla="*/ 376501 h 428588"/>
              <a:gd name="connsiteX0" fmla="*/ 1637817 w 1637817"/>
              <a:gd name="connsiteY0" fmla="*/ 1151682 h 1151682"/>
              <a:gd name="connsiteX1" fmla="*/ 717630 w 1637817"/>
              <a:gd name="connsiteY1" fmla="*/ 734992 h 1151682"/>
              <a:gd name="connsiteX2" fmla="*/ 162045 w 1637817"/>
              <a:gd name="connsiteY2" fmla="*/ 1099595 h 1151682"/>
              <a:gd name="connsiteX3" fmla="*/ 0 w 1637817"/>
              <a:gd name="connsiteY3" fmla="*/ 0 h 1151682"/>
              <a:gd name="connsiteX0" fmla="*/ 1637817 w 1637817"/>
              <a:gd name="connsiteY0" fmla="*/ 1151682 h 1262562"/>
              <a:gd name="connsiteX1" fmla="*/ 682906 w 1637817"/>
              <a:gd name="connsiteY1" fmla="*/ 1261640 h 1262562"/>
              <a:gd name="connsiteX2" fmla="*/ 162045 w 1637817"/>
              <a:gd name="connsiteY2" fmla="*/ 1099595 h 1262562"/>
              <a:gd name="connsiteX3" fmla="*/ 0 w 1637817"/>
              <a:gd name="connsiteY3" fmla="*/ 0 h 1262562"/>
              <a:gd name="connsiteX0" fmla="*/ 1637817 w 1637817"/>
              <a:gd name="connsiteY0" fmla="*/ 1151682 h 1272965"/>
              <a:gd name="connsiteX1" fmla="*/ 682906 w 1637817"/>
              <a:gd name="connsiteY1" fmla="*/ 1261640 h 1272965"/>
              <a:gd name="connsiteX2" fmla="*/ 1052785 w 1637817"/>
              <a:gd name="connsiteY2" fmla="*/ 475127 h 1272965"/>
              <a:gd name="connsiteX3" fmla="*/ 0 w 1637817"/>
              <a:gd name="connsiteY3" fmla="*/ 0 h 1272965"/>
              <a:gd name="connsiteX0" fmla="*/ 1637817 w 1637817"/>
              <a:gd name="connsiteY0" fmla="*/ 1151682 h 1151682"/>
              <a:gd name="connsiteX1" fmla="*/ 1052785 w 1637817"/>
              <a:gd name="connsiteY1" fmla="*/ 475127 h 1151682"/>
              <a:gd name="connsiteX2" fmla="*/ 0 w 1637817"/>
              <a:gd name="connsiteY2" fmla="*/ 0 h 1151682"/>
              <a:gd name="connsiteX0" fmla="*/ 1637817 w 1637817"/>
              <a:gd name="connsiteY0" fmla="*/ 1151682 h 1151682"/>
              <a:gd name="connsiteX1" fmla="*/ 1052785 w 1637817"/>
              <a:gd name="connsiteY1" fmla="*/ 475127 h 1151682"/>
              <a:gd name="connsiteX2" fmla="*/ 0 w 1637817"/>
              <a:gd name="connsiteY2" fmla="*/ 0 h 1151682"/>
              <a:gd name="connsiteX0" fmla="*/ 1637817 w 1637817"/>
              <a:gd name="connsiteY0" fmla="*/ 1151682 h 1151682"/>
              <a:gd name="connsiteX1" fmla="*/ 1052785 w 1637817"/>
              <a:gd name="connsiteY1" fmla="*/ 475127 h 1151682"/>
              <a:gd name="connsiteX2" fmla="*/ 0 w 1637817"/>
              <a:gd name="connsiteY2" fmla="*/ 0 h 115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817" h="1151682">
                <a:moveTo>
                  <a:pt x="1637817" y="1151682"/>
                </a:moveTo>
                <a:cubicBezTo>
                  <a:pt x="1515935" y="1010733"/>
                  <a:pt x="1343370" y="697125"/>
                  <a:pt x="1052785" y="475127"/>
                </a:cubicBezTo>
                <a:cubicBezTo>
                  <a:pt x="875551" y="346420"/>
                  <a:pt x="54015" y="3665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手繪多邊形: 圖案 64">
            <a:extLst>
              <a:ext uri="{FF2B5EF4-FFF2-40B4-BE49-F238E27FC236}">
                <a16:creationId xmlns:a16="http://schemas.microsoft.com/office/drawing/2014/main" id="{A2066682-65C7-450B-9B00-FAB1ED71009C}"/>
              </a:ext>
            </a:extLst>
          </p:cNvPr>
          <p:cNvSpPr/>
          <p:nvPr/>
        </p:nvSpPr>
        <p:spPr>
          <a:xfrm flipH="1">
            <a:off x="1632505" y="3205358"/>
            <a:ext cx="4418323" cy="2422663"/>
          </a:xfrm>
          <a:custGeom>
            <a:avLst/>
            <a:gdLst>
              <a:gd name="connsiteX0" fmla="*/ 1657945 w 1657945"/>
              <a:gd name="connsiteY0" fmla="*/ 1122797 h 1122797"/>
              <a:gd name="connsiteX1" fmla="*/ 89575 w 1657945"/>
              <a:gd name="connsiteY1" fmla="*/ 52 h 1122797"/>
              <a:gd name="connsiteX2" fmla="*/ 182173 w 1657945"/>
              <a:gd name="connsiteY2" fmla="*/ 1070710 h 1122797"/>
              <a:gd name="connsiteX3" fmla="*/ 182173 w 1657945"/>
              <a:gd name="connsiteY3" fmla="*/ 1070710 h 1122797"/>
              <a:gd name="connsiteX4" fmla="*/ 159023 w 1657945"/>
              <a:gd name="connsiteY4" fmla="*/ 1088073 h 1122797"/>
              <a:gd name="connsiteX0" fmla="*/ 1657945 w 1657945"/>
              <a:gd name="connsiteY0" fmla="*/ 1122797 h 1122797"/>
              <a:gd name="connsiteX1" fmla="*/ 89575 w 1657945"/>
              <a:gd name="connsiteY1" fmla="*/ 52 h 1122797"/>
              <a:gd name="connsiteX2" fmla="*/ 182173 w 1657945"/>
              <a:gd name="connsiteY2" fmla="*/ 1070710 h 1122797"/>
              <a:gd name="connsiteX3" fmla="*/ 182173 w 1657945"/>
              <a:gd name="connsiteY3" fmla="*/ 1070710 h 1122797"/>
              <a:gd name="connsiteX0" fmla="*/ 1475772 w 1475772"/>
              <a:gd name="connsiteY0" fmla="*/ 428588 h 428588"/>
              <a:gd name="connsiteX1" fmla="*/ 555585 w 1475772"/>
              <a:gd name="connsiteY1" fmla="*/ 11898 h 428588"/>
              <a:gd name="connsiteX2" fmla="*/ 0 w 1475772"/>
              <a:gd name="connsiteY2" fmla="*/ 376501 h 428588"/>
              <a:gd name="connsiteX3" fmla="*/ 0 w 1475772"/>
              <a:gd name="connsiteY3" fmla="*/ 376501 h 428588"/>
              <a:gd name="connsiteX0" fmla="*/ 1637817 w 1637817"/>
              <a:gd name="connsiteY0" fmla="*/ 1151682 h 1151682"/>
              <a:gd name="connsiteX1" fmla="*/ 717630 w 1637817"/>
              <a:gd name="connsiteY1" fmla="*/ 734992 h 1151682"/>
              <a:gd name="connsiteX2" fmla="*/ 162045 w 1637817"/>
              <a:gd name="connsiteY2" fmla="*/ 1099595 h 1151682"/>
              <a:gd name="connsiteX3" fmla="*/ 0 w 1637817"/>
              <a:gd name="connsiteY3" fmla="*/ 0 h 1151682"/>
              <a:gd name="connsiteX0" fmla="*/ 1637817 w 1637817"/>
              <a:gd name="connsiteY0" fmla="*/ 1151682 h 1262562"/>
              <a:gd name="connsiteX1" fmla="*/ 682906 w 1637817"/>
              <a:gd name="connsiteY1" fmla="*/ 1261640 h 1262562"/>
              <a:gd name="connsiteX2" fmla="*/ 162045 w 1637817"/>
              <a:gd name="connsiteY2" fmla="*/ 1099595 h 1262562"/>
              <a:gd name="connsiteX3" fmla="*/ 0 w 1637817"/>
              <a:gd name="connsiteY3" fmla="*/ 0 h 1262562"/>
              <a:gd name="connsiteX0" fmla="*/ 2054609 w 9866513"/>
              <a:gd name="connsiteY0" fmla="*/ 800357 h 910398"/>
              <a:gd name="connsiteX1" fmla="*/ 1099698 w 9866513"/>
              <a:gd name="connsiteY1" fmla="*/ 910315 h 910398"/>
              <a:gd name="connsiteX2" fmla="*/ 578837 w 9866513"/>
              <a:gd name="connsiteY2" fmla="*/ 748270 h 910398"/>
              <a:gd name="connsiteX3" fmla="*/ 9866237 w 9866513"/>
              <a:gd name="connsiteY3" fmla="*/ 0 h 910398"/>
              <a:gd name="connsiteX0" fmla="*/ 1515907 w 10704975"/>
              <a:gd name="connsiteY0" fmla="*/ 1788566 h 1956531"/>
              <a:gd name="connsiteX1" fmla="*/ 560996 w 10704975"/>
              <a:gd name="connsiteY1" fmla="*/ 1898524 h 1956531"/>
              <a:gd name="connsiteX2" fmla="*/ 10219764 w 10704975"/>
              <a:gd name="connsiteY2" fmla="*/ 10850 h 1956531"/>
              <a:gd name="connsiteX3" fmla="*/ 9327535 w 10704975"/>
              <a:gd name="connsiteY3" fmla="*/ 988209 h 1956531"/>
              <a:gd name="connsiteX0" fmla="*/ 720334 w 9832501"/>
              <a:gd name="connsiteY0" fmla="*/ 1778082 h 1778082"/>
              <a:gd name="connsiteX1" fmla="*/ 882175 w 9832501"/>
              <a:gd name="connsiteY1" fmla="*/ 1133723 h 1778082"/>
              <a:gd name="connsiteX2" fmla="*/ 9424191 w 9832501"/>
              <a:gd name="connsiteY2" fmla="*/ 366 h 1778082"/>
              <a:gd name="connsiteX3" fmla="*/ 8531962 w 9832501"/>
              <a:gd name="connsiteY3" fmla="*/ 977725 h 1778082"/>
              <a:gd name="connsiteX0" fmla="*/ 627867 w 8701119"/>
              <a:gd name="connsiteY0" fmla="*/ 1210016 h 1210016"/>
              <a:gd name="connsiteX1" fmla="*/ 789708 w 8701119"/>
              <a:gd name="connsiteY1" fmla="*/ 565657 h 1210016"/>
              <a:gd name="connsiteX2" fmla="*/ 7957260 w 8701119"/>
              <a:gd name="connsiteY2" fmla="*/ 621 h 1210016"/>
              <a:gd name="connsiteX3" fmla="*/ 8439495 w 8701119"/>
              <a:gd name="connsiteY3" fmla="*/ 409659 h 1210016"/>
              <a:gd name="connsiteX0" fmla="*/ 727083 w 8811964"/>
              <a:gd name="connsiteY0" fmla="*/ 1209443 h 1209443"/>
              <a:gd name="connsiteX1" fmla="*/ 717116 w 8811964"/>
              <a:gd name="connsiteY1" fmla="*/ 451420 h 1209443"/>
              <a:gd name="connsiteX2" fmla="*/ 8056476 w 8811964"/>
              <a:gd name="connsiteY2" fmla="*/ 48 h 1209443"/>
              <a:gd name="connsiteX3" fmla="*/ 8538711 w 8811964"/>
              <a:gd name="connsiteY3" fmla="*/ 409086 h 1209443"/>
              <a:gd name="connsiteX0" fmla="*/ 501664 w 8586545"/>
              <a:gd name="connsiteY0" fmla="*/ 1209443 h 1209443"/>
              <a:gd name="connsiteX1" fmla="*/ 491697 w 8586545"/>
              <a:gd name="connsiteY1" fmla="*/ 451420 h 1209443"/>
              <a:gd name="connsiteX2" fmla="*/ 7831057 w 8586545"/>
              <a:gd name="connsiteY2" fmla="*/ 48 h 1209443"/>
              <a:gd name="connsiteX3" fmla="*/ 8313292 w 8586545"/>
              <a:gd name="connsiteY3" fmla="*/ 409086 h 1209443"/>
              <a:gd name="connsiteX0" fmla="*/ 637832 w 8453242"/>
              <a:gd name="connsiteY0" fmla="*/ 1209443 h 1209443"/>
              <a:gd name="connsiteX1" fmla="*/ 627865 w 8453242"/>
              <a:gd name="connsiteY1" fmla="*/ 451420 h 1209443"/>
              <a:gd name="connsiteX2" fmla="*/ 6678666 w 8453242"/>
              <a:gd name="connsiteY2" fmla="*/ 48 h 1209443"/>
              <a:gd name="connsiteX3" fmla="*/ 8449460 w 8453242"/>
              <a:gd name="connsiteY3" fmla="*/ 409086 h 1209443"/>
              <a:gd name="connsiteX0" fmla="*/ 821132 w 9908075"/>
              <a:gd name="connsiteY0" fmla="*/ 1240440 h 1240440"/>
              <a:gd name="connsiteX1" fmla="*/ 811165 w 9908075"/>
              <a:gd name="connsiteY1" fmla="*/ 482417 h 1240440"/>
              <a:gd name="connsiteX2" fmla="*/ 9482038 w 9908075"/>
              <a:gd name="connsiteY2" fmla="*/ 45 h 1240440"/>
              <a:gd name="connsiteX3" fmla="*/ 8632760 w 9908075"/>
              <a:gd name="connsiteY3" fmla="*/ 440083 h 1240440"/>
              <a:gd name="connsiteX0" fmla="*/ 821132 w 10012896"/>
              <a:gd name="connsiteY0" fmla="*/ 1240499 h 1240499"/>
              <a:gd name="connsiteX1" fmla="*/ 811165 w 10012896"/>
              <a:gd name="connsiteY1" fmla="*/ 482476 h 1240499"/>
              <a:gd name="connsiteX2" fmla="*/ 9482038 w 10012896"/>
              <a:gd name="connsiteY2" fmla="*/ 104 h 1240499"/>
              <a:gd name="connsiteX3" fmla="*/ 8632760 w 10012896"/>
              <a:gd name="connsiteY3" fmla="*/ 440142 h 1240499"/>
              <a:gd name="connsiteX0" fmla="*/ 821132 w 9499498"/>
              <a:gd name="connsiteY0" fmla="*/ 1418323 h 1418323"/>
              <a:gd name="connsiteX1" fmla="*/ 811165 w 9499498"/>
              <a:gd name="connsiteY1" fmla="*/ 660300 h 1418323"/>
              <a:gd name="connsiteX2" fmla="*/ 9482038 w 9499498"/>
              <a:gd name="connsiteY2" fmla="*/ 177928 h 1418323"/>
              <a:gd name="connsiteX3" fmla="*/ 3106266 w 9499498"/>
              <a:gd name="connsiteY3" fmla="*/ 32423 h 1418323"/>
              <a:gd name="connsiteX0" fmla="*/ 39810 w 18969392"/>
              <a:gd name="connsiteY0" fmla="*/ 1728316 h 1728316"/>
              <a:gd name="connsiteX1" fmla="*/ 10281059 w 18969392"/>
              <a:gd name="connsiteY1" fmla="*/ 660300 h 1728316"/>
              <a:gd name="connsiteX2" fmla="*/ 18951932 w 18969392"/>
              <a:gd name="connsiteY2" fmla="*/ 177928 h 1728316"/>
              <a:gd name="connsiteX3" fmla="*/ 12576160 w 18969392"/>
              <a:gd name="connsiteY3" fmla="*/ 32423 h 1728316"/>
              <a:gd name="connsiteX0" fmla="*/ 38691 w 19254618"/>
              <a:gd name="connsiteY0" fmla="*/ 1804092 h 1804092"/>
              <a:gd name="connsiteX1" fmla="*/ 10566285 w 19254618"/>
              <a:gd name="connsiteY1" fmla="*/ 660300 h 1804092"/>
              <a:gd name="connsiteX2" fmla="*/ 19237158 w 19254618"/>
              <a:gd name="connsiteY2" fmla="*/ 177928 h 1804092"/>
              <a:gd name="connsiteX3" fmla="*/ 12861386 w 19254618"/>
              <a:gd name="connsiteY3" fmla="*/ 32423 h 1804092"/>
              <a:gd name="connsiteX0" fmla="*/ 0 w 19215927"/>
              <a:gd name="connsiteY0" fmla="*/ 1804092 h 1804092"/>
              <a:gd name="connsiteX1" fmla="*/ 10527594 w 19215927"/>
              <a:gd name="connsiteY1" fmla="*/ 660300 h 1804092"/>
              <a:gd name="connsiteX2" fmla="*/ 19198467 w 19215927"/>
              <a:gd name="connsiteY2" fmla="*/ 177928 h 1804092"/>
              <a:gd name="connsiteX3" fmla="*/ 12822695 w 19215927"/>
              <a:gd name="connsiteY3" fmla="*/ 32423 h 1804092"/>
              <a:gd name="connsiteX0" fmla="*/ 0 w 19214706"/>
              <a:gd name="connsiteY0" fmla="*/ 1817157 h 1817157"/>
              <a:gd name="connsiteX1" fmla="*/ 10613497 w 19214706"/>
              <a:gd name="connsiteY1" fmla="*/ 1141799 h 1817157"/>
              <a:gd name="connsiteX2" fmla="*/ 19198467 w 19214706"/>
              <a:gd name="connsiteY2" fmla="*/ 190993 h 1817157"/>
              <a:gd name="connsiteX3" fmla="*/ 12822695 w 19214706"/>
              <a:gd name="connsiteY3" fmla="*/ 45488 h 1817157"/>
              <a:gd name="connsiteX0" fmla="*/ 0 w 19267732"/>
              <a:gd name="connsiteY0" fmla="*/ 1796640 h 1796640"/>
              <a:gd name="connsiteX1" fmla="*/ 10613497 w 19267732"/>
              <a:gd name="connsiteY1" fmla="*/ 1121282 h 1796640"/>
              <a:gd name="connsiteX2" fmla="*/ 15870520 w 19267732"/>
              <a:gd name="connsiteY2" fmla="*/ 224862 h 1796640"/>
              <a:gd name="connsiteX3" fmla="*/ 19198467 w 19267732"/>
              <a:gd name="connsiteY3" fmla="*/ 170476 h 1796640"/>
              <a:gd name="connsiteX4" fmla="*/ 12822695 w 19267732"/>
              <a:gd name="connsiteY4" fmla="*/ 24971 h 1796640"/>
              <a:gd name="connsiteX0" fmla="*/ 0 w 19237672"/>
              <a:gd name="connsiteY0" fmla="*/ 1796640 h 1796640"/>
              <a:gd name="connsiteX1" fmla="*/ 10613497 w 19237672"/>
              <a:gd name="connsiteY1" fmla="*/ 1121282 h 1796640"/>
              <a:gd name="connsiteX2" fmla="*/ 15870520 w 19237672"/>
              <a:gd name="connsiteY2" fmla="*/ 224862 h 1796640"/>
              <a:gd name="connsiteX3" fmla="*/ 19198467 w 19237672"/>
              <a:gd name="connsiteY3" fmla="*/ 170476 h 1796640"/>
              <a:gd name="connsiteX4" fmla="*/ 12822695 w 19237672"/>
              <a:gd name="connsiteY4" fmla="*/ 24971 h 1796640"/>
              <a:gd name="connsiteX0" fmla="*/ 0 w 19741661"/>
              <a:gd name="connsiteY0" fmla="*/ 1771669 h 1771669"/>
              <a:gd name="connsiteX1" fmla="*/ 10613497 w 19741661"/>
              <a:gd name="connsiteY1" fmla="*/ 1096311 h 1771669"/>
              <a:gd name="connsiteX2" fmla="*/ 15870520 w 19741661"/>
              <a:gd name="connsiteY2" fmla="*/ 199891 h 1771669"/>
              <a:gd name="connsiteX3" fmla="*/ 19198467 w 19741661"/>
              <a:gd name="connsiteY3" fmla="*/ 145505 h 1771669"/>
              <a:gd name="connsiteX4" fmla="*/ 19077602 w 19741661"/>
              <a:gd name="connsiteY4" fmla="*/ 137892 h 1771669"/>
              <a:gd name="connsiteX5" fmla="*/ 12822695 w 19741661"/>
              <a:gd name="connsiteY5" fmla="*/ 0 h 1771669"/>
              <a:gd name="connsiteX0" fmla="*/ 0 w 19237672"/>
              <a:gd name="connsiteY0" fmla="*/ 1771669 h 1771669"/>
              <a:gd name="connsiteX1" fmla="*/ 10613497 w 19237672"/>
              <a:gd name="connsiteY1" fmla="*/ 1096311 h 1771669"/>
              <a:gd name="connsiteX2" fmla="*/ 15870520 w 19237672"/>
              <a:gd name="connsiteY2" fmla="*/ 199891 h 1771669"/>
              <a:gd name="connsiteX3" fmla="*/ 19198467 w 19237672"/>
              <a:gd name="connsiteY3" fmla="*/ 145505 h 1771669"/>
              <a:gd name="connsiteX4" fmla="*/ 12822695 w 19237672"/>
              <a:gd name="connsiteY4" fmla="*/ 0 h 1771669"/>
              <a:gd name="connsiteX0" fmla="*/ 0 w 15903949"/>
              <a:gd name="connsiteY0" fmla="*/ 1771669 h 1771669"/>
              <a:gd name="connsiteX1" fmla="*/ 10613497 w 15903949"/>
              <a:gd name="connsiteY1" fmla="*/ 1096311 h 1771669"/>
              <a:gd name="connsiteX2" fmla="*/ 15870520 w 15903949"/>
              <a:gd name="connsiteY2" fmla="*/ 199891 h 1771669"/>
              <a:gd name="connsiteX3" fmla="*/ 12822695 w 15903949"/>
              <a:gd name="connsiteY3" fmla="*/ 0 h 1771669"/>
              <a:gd name="connsiteX0" fmla="*/ 0 w 15142100"/>
              <a:gd name="connsiteY0" fmla="*/ 1771669 h 1771669"/>
              <a:gd name="connsiteX1" fmla="*/ 10613497 w 15142100"/>
              <a:gd name="connsiteY1" fmla="*/ 1096311 h 1771669"/>
              <a:gd name="connsiteX2" fmla="*/ 15097382 w 15142100"/>
              <a:gd name="connsiteY2" fmla="*/ 392775 h 1771669"/>
              <a:gd name="connsiteX3" fmla="*/ 12822695 w 15142100"/>
              <a:gd name="connsiteY3" fmla="*/ 0 h 1771669"/>
              <a:gd name="connsiteX0" fmla="*/ 0 w 15349517"/>
              <a:gd name="connsiteY0" fmla="*/ 1771669 h 1771669"/>
              <a:gd name="connsiteX1" fmla="*/ 10613497 w 15349517"/>
              <a:gd name="connsiteY1" fmla="*/ 1096311 h 1771669"/>
              <a:gd name="connsiteX2" fmla="*/ 15097382 w 15349517"/>
              <a:gd name="connsiteY2" fmla="*/ 392775 h 1771669"/>
              <a:gd name="connsiteX3" fmla="*/ 12822695 w 15349517"/>
              <a:gd name="connsiteY3" fmla="*/ 0 h 1771669"/>
              <a:gd name="connsiteX0" fmla="*/ 0 w 15349517"/>
              <a:gd name="connsiteY0" fmla="*/ 1771669 h 1771669"/>
              <a:gd name="connsiteX1" fmla="*/ 10183975 w 15349517"/>
              <a:gd name="connsiteY1" fmla="*/ 1199642 h 1771669"/>
              <a:gd name="connsiteX2" fmla="*/ 15097382 w 15349517"/>
              <a:gd name="connsiteY2" fmla="*/ 392775 h 1771669"/>
              <a:gd name="connsiteX3" fmla="*/ 12822695 w 15349517"/>
              <a:gd name="connsiteY3" fmla="*/ 0 h 1771669"/>
              <a:gd name="connsiteX0" fmla="*/ 0 w 15349517"/>
              <a:gd name="connsiteY0" fmla="*/ 1771669 h 1771669"/>
              <a:gd name="connsiteX1" fmla="*/ 10183975 w 15349517"/>
              <a:gd name="connsiteY1" fmla="*/ 1199642 h 1771669"/>
              <a:gd name="connsiteX2" fmla="*/ 15097382 w 15349517"/>
              <a:gd name="connsiteY2" fmla="*/ 392775 h 1771669"/>
              <a:gd name="connsiteX3" fmla="*/ 12822695 w 15349517"/>
              <a:gd name="connsiteY3" fmla="*/ 0 h 1771669"/>
              <a:gd name="connsiteX0" fmla="*/ 0 w 15349517"/>
              <a:gd name="connsiteY0" fmla="*/ 1771669 h 1771669"/>
              <a:gd name="connsiteX1" fmla="*/ 10183975 w 15349517"/>
              <a:gd name="connsiteY1" fmla="*/ 1199642 h 1771669"/>
              <a:gd name="connsiteX2" fmla="*/ 15097382 w 15349517"/>
              <a:gd name="connsiteY2" fmla="*/ 392775 h 1771669"/>
              <a:gd name="connsiteX3" fmla="*/ 12822695 w 15349517"/>
              <a:gd name="connsiteY3" fmla="*/ 0 h 1771669"/>
              <a:gd name="connsiteX0" fmla="*/ 0 w 15331802"/>
              <a:gd name="connsiteY0" fmla="*/ 1806889 h 1806889"/>
              <a:gd name="connsiteX1" fmla="*/ 10183975 w 15331802"/>
              <a:gd name="connsiteY1" fmla="*/ 1234862 h 1806889"/>
              <a:gd name="connsiteX2" fmla="*/ 15097382 w 15331802"/>
              <a:gd name="connsiteY2" fmla="*/ 427995 h 1806889"/>
              <a:gd name="connsiteX3" fmla="*/ 12554555 w 15331802"/>
              <a:gd name="connsiteY3" fmla="*/ 0 h 180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1802" h="1806889">
                <a:moveTo>
                  <a:pt x="0" y="1806889"/>
                </a:moveTo>
                <a:cubicBezTo>
                  <a:pt x="1944552" y="1456519"/>
                  <a:pt x="7782281" y="1492233"/>
                  <a:pt x="10183975" y="1234862"/>
                </a:cubicBezTo>
                <a:cubicBezTo>
                  <a:pt x="12585669" y="977491"/>
                  <a:pt x="13666555" y="682905"/>
                  <a:pt x="15097382" y="427995"/>
                </a:cubicBezTo>
                <a:cubicBezTo>
                  <a:pt x="16181452" y="-92271"/>
                  <a:pt x="13189519" y="41644"/>
                  <a:pt x="1255455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0106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D2E3B6-52BC-4C7E-A6B8-C4059B367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2545B9-C12A-4616-88D9-57A39A54E91C}"/>
              </a:ext>
            </a:extLst>
          </p:cNvPr>
          <p:cNvSpPr txBox="1"/>
          <p:nvPr/>
        </p:nvSpPr>
        <p:spPr>
          <a:xfrm>
            <a:off x="637837" y="1315216"/>
            <a:ext cx="8640000" cy="2630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反射鏡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面下方螺絲鎖定，以上方旋鈕調整角度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直尺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垂直放直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鉛錘線測試，將線夾於尺上，下方夾重物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雷射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位置調整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注意雷射勿對著人，避免危險</a:t>
            </a:r>
          </a:p>
        </p:txBody>
      </p:sp>
    </p:spTree>
    <p:extLst>
      <p:ext uri="{BB962C8B-B14F-4D97-AF65-F5344CB8AC3E}">
        <p14:creationId xmlns:p14="http://schemas.microsoft.com/office/powerpoint/2010/main" val="3184171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0AF666-6650-4BB1-9F79-9EDE914CC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375" y="-40641"/>
            <a:ext cx="7715250" cy="1071565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defRPr/>
            </a:pPr>
            <a:r>
              <a:rPr lang="zh-TW" altLang="en-US" sz="3600" dirty="0">
                <a:solidFill>
                  <a:srgbClr val="0000CC"/>
                </a:solidFill>
                <a:effectLst/>
              </a:rPr>
              <a:t>光槓桿</a:t>
            </a:r>
            <a:r>
              <a:rPr lang="en-US" sz="3600" dirty="0">
                <a:solidFill>
                  <a:srgbClr val="0000CC"/>
                </a:solidFill>
                <a:effectLst/>
                <a:ea typeface="Arial Unicode MS" pitchFamily="34" charset="-128"/>
              </a:rPr>
              <a:t>(optical lever)</a:t>
            </a:r>
            <a:br>
              <a:rPr lang="en-US" sz="3600" dirty="0">
                <a:solidFill>
                  <a:srgbClr val="0000CC"/>
                </a:solidFill>
                <a:effectLst/>
                <a:ea typeface="Arial Unicode MS" pitchFamily="34" charset="-128"/>
              </a:rPr>
            </a:br>
            <a:r>
              <a:rPr lang="en-US" sz="2400" dirty="0">
                <a:effectLst/>
                <a:ea typeface="Arial Unicode MS" pitchFamily="34" charset="-128"/>
              </a:rPr>
              <a:t>—</a:t>
            </a:r>
            <a:r>
              <a:rPr lang="zh-TW" altLang="en-US" sz="2400" dirty="0">
                <a:effectLst/>
              </a:rPr>
              <a:t>可精確測量微量長度的方法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6330444-6020-4BE0-9390-17AA8C742829}"/>
              </a:ext>
            </a:extLst>
          </p:cNvPr>
          <p:cNvSpPr txBox="1"/>
          <p:nvPr/>
        </p:nvSpPr>
        <p:spPr>
          <a:xfrm>
            <a:off x="552450" y="1129426"/>
            <a:ext cx="88011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22313" indent="-722313">
              <a:lnSpc>
                <a:spcPct val="110000"/>
              </a:lnSpc>
              <a:spcBef>
                <a:spcPts val="600"/>
              </a:spcBef>
              <a:defRPr/>
            </a:pPr>
            <a:r>
              <a:rPr lang="zh-TW" alt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器材：僅需反射鏡面、紅光雷射</a:t>
            </a:r>
            <a:r>
              <a:rPr lang="en-US" altLang="zh-TW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zh-TW" alt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筆</a:t>
            </a:r>
            <a:r>
              <a:rPr lang="en-US" altLang="zh-TW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zh-TW" alt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和足夠長的直尺各一等三項。</a:t>
            </a:r>
            <a:endParaRPr lang="en-US" altLang="zh-TW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22313" indent="-722313">
              <a:lnSpc>
                <a:spcPct val="110000"/>
              </a:lnSpc>
              <a:spcBef>
                <a:spcPts val="600"/>
              </a:spcBef>
              <a:defRPr/>
            </a:pPr>
            <a:r>
              <a:rPr lang="zh-TW" alt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目的：可以很簡便，但卻有效且精確地量出微小的長度量，或長度變化量。</a:t>
            </a:r>
            <a:endParaRPr lang="en-US" altLang="zh-TW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85800" indent="-685800" algn="just">
              <a:lnSpc>
                <a:spcPct val="110000"/>
              </a:lnSpc>
              <a:spcBef>
                <a:spcPts val="600"/>
              </a:spcBef>
              <a:defRPr/>
            </a:pPr>
            <a:r>
              <a:rPr lang="zh-TW" alt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範例：兩條平行細長導線，當分別有反向電流流通時，兩導線間會產生微弱的作用力，而使兩導線互相排開一段很微小的距離</a:t>
            </a:r>
            <a:r>
              <a:rPr lang="en-US" altLang="zh-TW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zh-TW" alt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毫米級</a:t>
            </a:r>
            <a:r>
              <a:rPr lang="en-US" altLang="zh-TW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zh-TW" alt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。本實驗擬透過測量該距離隨電流的變化情形，以推導兩導線間的作用力與線內所流通之電流量的變化關係式。</a:t>
            </a:r>
          </a:p>
          <a:p>
            <a:pPr>
              <a:defRPr/>
            </a:pPr>
            <a:endParaRPr lang="zh-TW" altLang="en-US" sz="2000" dirty="0"/>
          </a:p>
        </p:txBody>
      </p:sp>
      <p:sp>
        <p:nvSpPr>
          <p:cNvPr id="3076" name="文字方塊 5">
            <a:extLst>
              <a:ext uri="{FF2B5EF4-FFF2-40B4-BE49-F238E27FC236}">
                <a16:creationId xmlns:a16="http://schemas.microsoft.com/office/drawing/2014/main" id="{874BB0EE-F6E2-4338-AE1F-4AAA98AB2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6" y="498792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>
                <a:latin typeface="Arial Unicode MS" pitchFamily="34" charset="-120"/>
                <a:ea typeface="Arial Unicode MS" pitchFamily="34" charset="-120"/>
              </a:rPr>
              <a:t>雷射光源</a:t>
            </a:r>
          </a:p>
        </p:txBody>
      </p:sp>
      <p:sp>
        <p:nvSpPr>
          <p:cNvPr id="3077" name="矩形 8">
            <a:extLst>
              <a:ext uri="{FF2B5EF4-FFF2-40B4-BE49-F238E27FC236}">
                <a16:creationId xmlns:a16="http://schemas.microsoft.com/office/drawing/2014/main" id="{6FFCBB47-5E18-4CE2-A203-3E3ADEB25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714" y="3000376"/>
            <a:ext cx="1800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latin typeface="Arial Unicode MS" pitchFamily="34" charset="-120"/>
                <a:ea typeface="Arial Unicode MS" pitchFamily="34" charset="-120"/>
              </a:rPr>
              <a:t>直尺</a:t>
            </a:r>
            <a:r>
              <a:rPr kumimoji="0" lang="en-US" altLang="zh-TW" dirty="0">
                <a:latin typeface="Arial Unicode MS" pitchFamily="34" charset="-120"/>
                <a:ea typeface="Arial Unicode MS" pitchFamily="34" charset="-120"/>
              </a:rPr>
              <a:t>-</a:t>
            </a:r>
            <a:r>
              <a:rPr kumimoji="0" lang="zh-TW" altLang="en-US" dirty="0">
                <a:latin typeface="Arial Unicode MS" pitchFamily="34" charset="-120"/>
                <a:ea typeface="Arial Unicode MS" pitchFamily="34" charset="-120"/>
              </a:rPr>
              <a:t>測量長度</a:t>
            </a:r>
            <a:endParaRPr kumimoji="0" lang="en-US" altLang="zh-TW" dirty="0">
              <a:latin typeface="Arial Unicode MS" pitchFamily="34" charset="-120"/>
              <a:ea typeface="Arial Unicode MS" pitchFamily="34" charset="-120"/>
            </a:endParaRPr>
          </a:p>
          <a:p>
            <a:pPr eaLnBrk="1" hangingPunct="1"/>
            <a:r>
              <a:rPr kumimoji="0" lang="zh-TW" altLang="en-US" dirty="0">
                <a:latin typeface="Arial Unicode MS" pitchFamily="34" charset="-120"/>
                <a:ea typeface="Arial Unicode MS" pitchFamily="34" charset="-120"/>
              </a:rPr>
              <a:t>並兼光之投影幕</a:t>
            </a:r>
            <a:endParaRPr kumimoji="0" lang="zh-TW" altLang="en-US" dirty="0">
              <a:latin typeface="Calibri" panose="020F0502020204030204" pitchFamily="34" charset="0"/>
            </a:endParaRPr>
          </a:p>
        </p:txBody>
      </p:sp>
      <p:sp>
        <p:nvSpPr>
          <p:cNvPr id="3078" name="文字方塊 9">
            <a:extLst>
              <a:ext uri="{FF2B5EF4-FFF2-40B4-BE49-F238E27FC236}">
                <a16:creationId xmlns:a16="http://schemas.microsoft.com/office/drawing/2014/main" id="{457D1AED-312E-4CE9-9F96-13784EC8D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5162550"/>
            <a:ext cx="100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1600" b="1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</a:rPr>
              <a:t>入射光徑</a:t>
            </a:r>
          </a:p>
        </p:txBody>
      </p:sp>
      <p:sp>
        <p:nvSpPr>
          <p:cNvPr id="3079" name="文字方塊 10">
            <a:extLst>
              <a:ext uri="{FF2B5EF4-FFF2-40B4-BE49-F238E27FC236}">
                <a16:creationId xmlns:a16="http://schemas.microsoft.com/office/drawing/2014/main" id="{F843945C-A4BD-4E25-990E-AF2A74D8A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276" y="3786189"/>
            <a:ext cx="1006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1600" b="1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反射光徑</a:t>
            </a:r>
          </a:p>
        </p:txBody>
      </p:sp>
      <p:sp>
        <p:nvSpPr>
          <p:cNvPr id="3080" name="矩形 12">
            <a:extLst>
              <a:ext uri="{FF2B5EF4-FFF2-40B4-BE49-F238E27FC236}">
                <a16:creationId xmlns:a16="http://schemas.microsoft.com/office/drawing/2014/main" id="{D26B7117-5432-496C-A12F-F7E4660E1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5500688"/>
            <a:ext cx="1357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600">
                <a:latin typeface="Arial Unicode MS" pitchFamily="34" charset="-120"/>
                <a:ea typeface="Arial Unicode MS" pitchFamily="34" charset="-120"/>
              </a:rPr>
              <a:t>動導線移動的實際距離</a:t>
            </a:r>
          </a:p>
        </p:txBody>
      </p:sp>
      <p:sp>
        <p:nvSpPr>
          <p:cNvPr id="3081" name="文字方塊 14">
            <a:extLst>
              <a:ext uri="{FF2B5EF4-FFF2-40B4-BE49-F238E27FC236}">
                <a16:creationId xmlns:a16="http://schemas.microsoft.com/office/drawing/2014/main" id="{B2149E88-E88F-4394-A679-ED3FFBE3D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8" y="4714875"/>
            <a:ext cx="1338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反射鏡面：</a:t>
            </a:r>
            <a:endParaRPr kumimoji="0" lang="zh-TW" altLang="en-US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3082" name="文字方塊 23">
            <a:extLst>
              <a:ext uri="{FF2B5EF4-FFF2-40B4-BE49-F238E27FC236}">
                <a16:creationId xmlns:a16="http://schemas.microsoft.com/office/drawing/2014/main" id="{1EC5326F-4F99-4134-8116-7F009F69C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9" y="5072063"/>
            <a:ext cx="1785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600">
                <a:latin typeface="Arial Unicode MS" pitchFamily="34" charset="-120"/>
                <a:ea typeface="Arial Unicode MS" pitchFamily="34" charset="-120"/>
              </a:rPr>
              <a:t>固定於可動框架上的中央軸桿</a:t>
            </a:r>
          </a:p>
        </p:txBody>
      </p:sp>
      <p:pic>
        <p:nvPicPr>
          <p:cNvPr id="3083" name="Picture 1">
            <a:extLst>
              <a:ext uri="{FF2B5EF4-FFF2-40B4-BE49-F238E27FC236}">
                <a16:creationId xmlns:a16="http://schemas.microsoft.com/office/drawing/2014/main" id="{F39BEB09-D846-4DEF-AD47-51F24185D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9" y="3044826"/>
            <a:ext cx="49053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圖片 20" descr="ScreenHunter_004.jpg">
            <a:extLst>
              <a:ext uri="{FF2B5EF4-FFF2-40B4-BE49-F238E27FC236}">
                <a16:creationId xmlns:a16="http://schemas.microsoft.com/office/drawing/2014/main" id="{CA3B46E8-A610-436A-8BC6-5A881D4C7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83" y="3525086"/>
            <a:ext cx="51847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文字方塊 5">
            <a:extLst>
              <a:ext uri="{FF2B5EF4-FFF2-40B4-BE49-F238E27FC236}">
                <a16:creationId xmlns:a16="http://schemas.microsoft.com/office/drawing/2014/main" id="{F4A11C9F-7284-4FAF-A671-7C9502E4E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8783" y="5110998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>
                <a:latin typeface="Arial Unicode MS" pitchFamily="34" charset="-120"/>
                <a:ea typeface="Arial Unicode MS" pitchFamily="34" charset="-120"/>
              </a:rPr>
              <a:t>雷射光源</a:t>
            </a:r>
          </a:p>
        </p:txBody>
      </p:sp>
      <p:sp>
        <p:nvSpPr>
          <p:cNvPr id="1030" name="矩形 8">
            <a:extLst>
              <a:ext uri="{FF2B5EF4-FFF2-40B4-BE49-F238E27FC236}">
                <a16:creationId xmlns:a16="http://schemas.microsoft.com/office/drawing/2014/main" id="{4F8BFCF7-F71A-4CE2-8F2D-F0BD64561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862" y="3271800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latin typeface="Arial Unicode MS" pitchFamily="34" charset="-120"/>
                <a:ea typeface="Arial Unicode MS" pitchFamily="34" charset="-120"/>
              </a:rPr>
              <a:t>直尺</a:t>
            </a:r>
            <a:r>
              <a:rPr kumimoji="0" lang="en-US" altLang="zh-TW" dirty="0">
                <a:latin typeface="Arial Unicode MS" pitchFamily="34" charset="-120"/>
                <a:ea typeface="Arial Unicode MS" pitchFamily="34" charset="-120"/>
              </a:rPr>
              <a:t>-</a:t>
            </a:r>
            <a:r>
              <a:rPr kumimoji="0" lang="zh-TW" altLang="en-US" dirty="0">
                <a:latin typeface="Arial Unicode MS" pitchFamily="34" charset="-120"/>
                <a:ea typeface="Arial Unicode MS" pitchFamily="34" charset="-120"/>
              </a:rPr>
              <a:t>測量長度</a:t>
            </a:r>
            <a:endParaRPr kumimoji="0" lang="en-US" altLang="zh-TW" dirty="0">
              <a:latin typeface="Arial Unicode MS" pitchFamily="34" charset="-120"/>
              <a:ea typeface="Arial Unicode MS" pitchFamily="34" charset="-120"/>
            </a:endParaRPr>
          </a:p>
          <a:p>
            <a:pPr eaLnBrk="1" hangingPunct="1"/>
            <a:r>
              <a:rPr kumimoji="0" lang="zh-TW" altLang="en-US" dirty="0">
                <a:latin typeface="Arial Unicode MS" pitchFamily="34" charset="-120"/>
                <a:ea typeface="Arial Unicode MS" pitchFamily="34" charset="-120"/>
              </a:rPr>
              <a:t>並兼光之投影幕</a:t>
            </a:r>
            <a:endParaRPr kumimoji="0" lang="zh-TW" altLang="en-US" dirty="0">
              <a:latin typeface="Calibri" panose="020F0502020204030204" pitchFamily="34" charset="0"/>
            </a:endParaRPr>
          </a:p>
        </p:txBody>
      </p:sp>
      <p:sp>
        <p:nvSpPr>
          <p:cNvPr id="1031" name="文字方塊 9">
            <a:extLst>
              <a:ext uri="{FF2B5EF4-FFF2-40B4-BE49-F238E27FC236}">
                <a16:creationId xmlns:a16="http://schemas.microsoft.com/office/drawing/2014/main" id="{739F04B7-FE39-431C-BFC9-404BD273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833" y="4958598"/>
            <a:ext cx="1209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1600" b="1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</a:rPr>
              <a:t>入射光光徑</a:t>
            </a:r>
          </a:p>
        </p:txBody>
      </p:sp>
      <p:sp>
        <p:nvSpPr>
          <p:cNvPr id="1032" name="文字方塊 10">
            <a:extLst>
              <a:ext uri="{FF2B5EF4-FFF2-40B4-BE49-F238E27FC236}">
                <a16:creationId xmlns:a16="http://schemas.microsoft.com/office/drawing/2014/main" id="{8C631CF4-2978-4E3D-BC52-A8F69DF2B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458" y="4050548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1600" b="1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反射光光徑</a:t>
            </a:r>
          </a:p>
        </p:txBody>
      </p:sp>
      <p:sp>
        <p:nvSpPr>
          <p:cNvPr id="1033" name="矩形 12">
            <a:extLst>
              <a:ext uri="{FF2B5EF4-FFF2-40B4-BE49-F238E27FC236}">
                <a16:creationId xmlns:a16="http://schemas.microsoft.com/office/drawing/2014/main" id="{2CF67892-100D-438C-AD36-A1F49BDE9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133" y="5823787"/>
            <a:ext cx="13573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600">
                <a:latin typeface="Arial Unicode MS" pitchFamily="34" charset="-120"/>
                <a:ea typeface="Arial Unicode MS" pitchFamily="34" charset="-120"/>
              </a:rPr>
              <a:t>動導線移動的實際距離</a:t>
            </a:r>
          </a:p>
        </p:txBody>
      </p:sp>
      <p:sp>
        <p:nvSpPr>
          <p:cNvPr id="1034" name="文字方塊 14">
            <a:extLst>
              <a:ext uri="{FF2B5EF4-FFF2-40B4-BE49-F238E27FC236}">
                <a16:creationId xmlns:a16="http://schemas.microsoft.com/office/drawing/2014/main" id="{90FB1935-0DFD-442E-BC25-1263889C9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583" y="4798262"/>
            <a:ext cx="1357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反射鏡面 </a:t>
            </a:r>
            <a:r>
              <a:rPr kumimoji="0" lang="en-US" altLang="zh-TW" b="1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M</a:t>
            </a:r>
            <a:endParaRPr kumimoji="0" lang="zh-TW" altLang="en-US" b="1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455A73D-0E94-4AC5-9CCF-274F303ED42C}"/>
              </a:ext>
            </a:extLst>
          </p:cNvPr>
          <p:cNvCxnSpPr/>
          <p:nvPr/>
        </p:nvCxnSpPr>
        <p:spPr>
          <a:xfrm>
            <a:off x="3581520" y="5023686"/>
            <a:ext cx="144462" cy="576262"/>
          </a:xfrm>
          <a:prstGeom prst="line">
            <a:avLst/>
          </a:prstGeom>
          <a:ln w="444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文字方塊 23">
            <a:extLst>
              <a:ext uri="{FF2B5EF4-FFF2-40B4-BE49-F238E27FC236}">
                <a16:creationId xmlns:a16="http://schemas.microsoft.com/office/drawing/2014/main" id="{482EBF5A-D04A-4083-AC91-01BDB1CA5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957" y="5199898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600">
                <a:latin typeface="Arial Unicode MS" pitchFamily="34" charset="-120"/>
                <a:ea typeface="Arial Unicode MS" pitchFamily="34" charset="-120"/>
              </a:rPr>
              <a:t>垂直固定於可動框架的中央軸桿</a:t>
            </a:r>
            <a:r>
              <a:rPr kumimoji="0" lang="en-US" altLang="zh-TW" sz="1600">
                <a:latin typeface="Arial Unicode MS" pitchFamily="34" charset="-120"/>
                <a:ea typeface="Arial Unicode MS" pitchFamily="34" charset="-120"/>
              </a:rPr>
              <a:t>L</a:t>
            </a:r>
            <a:r>
              <a:rPr kumimoji="0" lang="zh-TW" altLang="en-US" sz="1600">
                <a:latin typeface="Arial Unicode MS" pitchFamily="34" charset="-120"/>
                <a:ea typeface="Arial Unicode MS" pitchFamily="34" charset="-120"/>
              </a:rPr>
              <a:t>的支點側上</a:t>
            </a:r>
          </a:p>
        </p:txBody>
      </p:sp>
      <p:sp>
        <p:nvSpPr>
          <p:cNvPr id="1037" name="文字方塊 24">
            <a:extLst>
              <a:ext uri="{FF2B5EF4-FFF2-40B4-BE49-F238E27FC236}">
                <a16:creationId xmlns:a16="http://schemas.microsoft.com/office/drawing/2014/main" id="{299B33C3-D56B-4B67-BDE6-93901F621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82" y="5874096"/>
            <a:ext cx="3368675" cy="73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kumimoji="0" lang="en-US" altLang="zh-TW" sz="1600" i="1" dirty="0">
                <a:latin typeface="Calibri" panose="020F0502020204030204" pitchFamily="34" charset="0"/>
              </a:rPr>
              <a:t>a</a:t>
            </a:r>
            <a:r>
              <a:rPr kumimoji="0" lang="zh-TW" altLang="en-US" sz="1600" dirty="0">
                <a:latin typeface="Calibri" panose="020F0502020204030204" pitchFamily="34" charset="0"/>
              </a:rPr>
              <a:t>：</a:t>
            </a:r>
            <a:r>
              <a:rPr kumimoji="0" lang="zh-TW" altLang="en-US" sz="1600" dirty="0">
                <a:latin typeface="Arial Unicode MS" pitchFamily="34" charset="-120"/>
                <a:ea typeface="Arial Unicode MS" pitchFamily="34" charset="-120"/>
              </a:rPr>
              <a:t>反射鏡面與動導線間的垂直距離</a:t>
            </a:r>
            <a:endParaRPr kumimoji="0" lang="en-US" altLang="zh-TW" sz="1600" dirty="0">
              <a:latin typeface="Arial Unicode MS" pitchFamily="34" charset="-120"/>
              <a:ea typeface="Arial Unicode MS" pitchFamily="34" charset="-120"/>
            </a:endParaRPr>
          </a:p>
          <a:p>
            <a:pPr eaLnBrk="1" hangingPunct="1">
              <a:lnSpc>
                <a:spcPct val="130000"/>
              </a:lnSpc>
            </a:pPr>
            <a:r>
              <a:rPr kumimoji="0" lang="en-US" altLang="zh-TW" sz="1600" i="1" dirty="0">
                <a:latin typeface="Calibri" panose="020F0502020204030204" pitchFamily="34" charset="0"/>
              </a:rPr>
              <a:t>b</a:t>
            </a:r>
            <a:r>
              <a:rPr kumimoji="0" lang="zh-TW" altLang="en-US" sz="1600" dirty="0">
                <a:latin typeface="Calibri" panose="020F0502020204030204" pitchFamily="34" charset="0"/>
              </a:rPr>
              <a:t>：</a:t>
            </a:r>
            <a:r>
              <a:rPr kumimoji="0" lang="zh-TW" altLang="en-US" sz="1600" dirty="0">
                <a:latin typeface="Arial Unicode MS" pitchFamily="34" charset="-120"/>
                <a:ea typeface="Arial Unicode MS" pitchFamily="34" charset="-120"/>
              </a:rPr>
              <a:t>反射鏡面與光徑投影幕間的距離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2029C34-D50C-4CAE-8FF7-0D74BCFC2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375" y="-25399"/>
            <a:ext cx="7715250" cy="1096963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defRPr/>
            </a:pPr>
            <a:r>
              <a:rPr lang="zh-TW" altLang="en-US" sz="3600" dirty="0">
                <a:solidFill>
                  <a:srgbClr val="0000CC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光槓桿</a:t>
            </a:r>
            <a:r>
              <a:rPr lang="en-US" sz="3600" dirty="0">
                <a:solidFill>
                  <a:srgbClr val="0000CC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(optical lever)</a:t>
            </a:r>
            <a:br>
              <a:rPr lang="en-US" sz="3600" dirty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400" dirty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—</a:t>
            </a:r>
            <a:r>
              <a:rPr lang="zh-TW" altLang="en-US" sz="2400" dirty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可精確測量微量長度的方法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52C1157-9F7D-47B5-8D98-5939CA16B1CA}"/>
              </a:ext>
            </a:extLst>
          </p:cNvPr>
          <p:cNvSpPr txBox="1"/>
          <p:nvPr/>
        </p:nvSpPr>
        <p:spPr>
          <a:xfrm>
            <a:off x="595313" y="1071564"/>
            <a:ext cx="8786812" cy="23889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TW" altLang="en-US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反射鏡面 </a:t>
            </a:r>
            <a:r>
              <a:rPr lang="en-US" altLang="zh-TW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zh-TW" altLang="en-US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：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垂直地固定於可動框架的中央軸桿</a:t>
            </a:r>
            <a:r>
              <a:rPr lang="en-US" altLang="zh-TW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的支點測上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TW" i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zh-TW" baseline="-25000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：待測物移動的實際距離。如動導線從無斥力作用到被斥力排開，所移動的距離。</a:t>
            </a:r>
            <a:endParaRPr lang="en-US" altLang="zh-TW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17500" indent="-317500">
              <a:lnSpc>
                <a:spcPct val="120000"/>
              </a:lnSpc>
              <a:defRPr/>
            </a:pPr>
            <a:r>
              <a:rPr lang="zh-TW" altLang="zh-TW" i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</a:t>
            </a:r>
            <a:r>
              <a:rPr lang="zh-TW" altLang="en-US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：動導線因受力被往上推後，反射鏡隨可動框架往上傾，所產生的偏轉角度</a:t>
            </a:r>
            <a:endParaRPr lang="zh-TW" alt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14338" indent="-414338">
              <a:lnSpc>
                <a:spcPct val="120000"/>
              </a:lnSpc>
              <a:defRPr/>
            </a:pPr>
            <a:r>
              <a:rPr lang="en-US" altLang="zh-TW" i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altLang="zh-TW" baseline="-25000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：雷射入射光源位置，調整此位置使與待測物</a:t>
            </a:r>
            <a:r>
              <a:rPr lang="en-US" altLang="zh-TW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動導線</a:t>
            </a:r>
            <a:r>
              <a:rPr lang="en-US" altLang="zh-TW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未移動前的高度相同，並使入射光徑垂直入射反射鏡面，使光源的入射角</a:t>
            </a:r>
            <a:r>
              <a:rPr lang="zh-TW" altLang="en-US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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＝</a:t>
            </a:r>
            <a:r>
              <a:rPr lang="en-US" altLang="zh-TW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</a:t>
            </a:r>
            <a:r>
              <a:rPr lang="en-US" altLang="zh-TW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o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。</a:t>
            </a:r>
            <a:endParaRPr lang="en-US" altLang="zh-TW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69875" indent="-269875">
              <a:lnSpc>
                <a:spcPct val="120000"/>
              </a:lnSpc>
              <a:defRPr/>
            </a:pPr>
            <a:r>
              <a:rPr lang="en-US" altLang="zh-TW" i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altLang="zh-TW" baseline="-25000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：反射鏡偏轉</a:t>
            </a:r>
            <a:r>
              <a:rPr lang="zh-TW" altLang="zh-TW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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角後，反射光徑抵達直尺上的位置。</a:t>
            </a:r>
            <a:endParaRPr lang="en-US" altLang="zh-TW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TW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TW" i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zh-TW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altLang="zh-TW" i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altLang="zh-TW" baseline="-25000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altLang="zh-TW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en-US" altLang="zh-TW" i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altLang="zh-TW" baseline="-25000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：待測長度或距離量</a:t>
            </a:r>
            <a:r>
              <a:rPr lang="en-US" altLang="zh-TW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zh-TW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zh-TW" altLang="en-US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zh-TW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在尺上幾近線性放大的長度量</a:t>
            </a:r>
          </a:p>
        </p:txBody>
      </p:sp>
      <p:sp>
        <p:nvSpPr>
          <p:cNvPr id="1040" name="Rectangle 2">
            <a:extLst>
              <a:ext uri="{FF2B5EF4-FFF2-40B4-BE49-F238E27FC236}">
                <a16:creationId xmlns:a16="http://schemas.microsoft.com/office/drawing/2014/main" id="{F4C6DECC-9EC6-4F9A-BA26-8C1345B69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>
              <a:latin typeface="Calibri" panose="020F0502020204030204" pitchFamily="34" charset="0"/>
            </a:endParaRP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6BA7FB4C-3DC2-4B1B-90A5-285DF9F4800E}"/>
              </a:ext>
            </a:extLst>
          </p:cNvPr>
          <p:cNvSpPr/>
          <p:nvPr/>
        </p:nvSpPr>
        <p:spPr>
          <a:xfrm>
            <a:off x="3883145" y="3569537"/>
            <a:ext cx="2286000" cy="714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026" name="Object 1">
            <a:extLst>
              <a:ext uri="{FF2B5EF4-FFF2-40B4-BE49-F238E27FC236}">
                <a16:creationId xmlns:a16="http://schemas.microsoft.com/office/drawing/2014/main" id="{7FA70EE7-6350-448B-9F81-82572DFBA1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685880"/>
              </p:ext>
            </p:extLst>
          </p:nvPr>
        </p:nvGraphicFramePr>
        <p:xfrm>
          <a:off x="2097207" y="3712411"/>
          <a:ext cx="1595438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5" imgW="977476" imgH="177723" progId="Equation.3">
                  <p:embed/>
                </p:oleObj>
              </mc:Choice>
              <mc:Fallback>
                <p:oleObj name="Equation" r:id="rId5" imgW="977476" imgH="177723" progId="Equation.3">
                  <p:embed/>
                  <p:pic>
                    <p:nvPicPr>
                      <p:cNvPr id="1026" name="Object 1">
                        <a:extLst>
                          <a:ext uri="{FF2B5EF4-FFF2-40B4-BE49-F238E27FC236}">
                            <a16:creationId xmlns:a16="http://schemas.microsoft.com/office/drawing/2014/main" id="{7FA70EE7-6350-448B-9F81-82572DFBA1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207" y="3712411"/>
                        <a:ext cx="1595438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2" name="Rectangle 4">
            <a:extLst>
              <a:ext uri="{FF2B5EF4-FFF2-40B4-BE49-F238E27FC236}">
                <a16:creationId xmlns:a16="http://schemas.microsoft.com/office/drawing/2014/main" id="{766AC8F0-D521-4658-B618-DCF4BC4EF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>
              <a:latin typeface="Calibri" panose="020F0502020204030204" pitchFamily="34" charset="0"/>
            </a:endParaRPr>
          </a:p>
        </p:txBody>
      </p:sp>
      <p:graphicFrame>
        <p:nvGraphicFramePr>
          <p:cNvPr id="1027" name="Object 3">
            <a:extLst>
              <a:ext uri="{FF2B5EF4-FFF2-40B4-BE49-F238E27FC236}">
                <a16:creationId xmlns:a16="http://schemas.microsoft.com/office/drawing/2014/main" id="{D1200D1A-BEF8-4534-B196-82BECA192F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981107"/>
              </p:ext>
            </p:extLst>
          </p:nvPr>
        </p:nvGraphicFramePr>
        <p:xfrm>
          <a:off x="3883145" y="3569537"/>
          <a:ext cx="2214562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7" imgW="1294838" imgH="406224" progId="Equation.3">
                  <p:embed/>
                </p:oleObj>
              </mc:Choice>
              <mc:Fallback>
                <p:oleObj name="Equation" r:id="rId7" imgW="1294838" imgH="406224" progId="Equation.3">
                  <p:embed/>
                  <p:pic>
                    <p:nvPicPr>
                      <p:cNvPr id="1027" name="Object 3">
                        <a:extLst>
                          <a:ext uri="{FF2B5EF4-FFF2-40B4-BE49-F238E27FC236}">
                            <a16:creationId xmlns:a16="http://schemas.microsoft.com/office/drawing/2014/main" id="{D1200D1A-BEF8-4534-B196-82BECA192F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145" y="3569537"/>
                        <a:ext cx="2214562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A576C72-41A9-4A82-9D8D-A22055BDB9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z="4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電流天平</a:t>
            </a:r>
            <a:r>
              <a:rPr lang="en-US" altLang="zh-TW" sz="4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A</a:t>
            </a:r>
            <a:endParaRPr lang="zh-TW" altLang="en-US" sz="40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A28D80C3-EF5D-42FD-BAD0-A40795EC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0" y="1773238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algn="l" eaLnBrk="1" hangingPunct="1"/>
            <a:endParaRPr lang="en-US" altLang="zh-TW" sz="3200">
              <a:solidFill>
                <a:schemeClr val="tx2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algn="l" eaLnBrk="1" hangingPunct="1"/>
            <a:endParaRPr lang="en-US" altLang="zh-TW" sz="3200">
              <a:solidFill>
                <a:schemeClr val="tx2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80" name="Rectangle 8">
                <a:extLst>
                  <a:ext uri="{FF2B5EF4-FFF2-40B4-BE49-F238E27FC236}">
                    <a16:creationId xmlns:a16="http://schemas.microsoft.com/office/drawing/2014/main" id="{EE94261A-0281-4601-BD54-91D029344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37" y="904973"/>
                <a:ext cx="9301163" cy="59384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marL="609600" indent="-609600" eaLnBrk="0" hangingPunct="0">
                  <a:defRPr kumimoji="1">
                    <a:solidFill>
                      <a:schemeClr val="tx1"/>
                    </a:solidFill>
                    <a:latin typeface="Symbol" panose="05050102010706020507" pitchFamily="18" charset="2"/>
                    <a:ea typeface="新細明體" panose="02020500000000000000" pitchFamily="18" charset="-120"/>
                    <a:sym typeface="Wingdings" panose="05000000000000000000" pitchFamily="2" charset="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Symbol" panose="05050102010706020507" pitchFamily="18" charset="2"/>
                    <a:ea typeface="新細明體" panose="02020500000000000000" pitchFamily="18" charset="-120"/>
                    <a:sym typeface="Wingdings" panose="05000000000000000000" pitchFamily="2" charset="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Symbol" panose="05050102010706020507" pitchFamily="18" charset="2"/>
                    <a:ea typeface="新細明體" panose="02020500000000000000" pitchFamily="18" charset="-120"/>
                    <a:sym typeface="Wingdings" panose="05000000000000000000" pitchFamily="2" charset="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Symbol" panose="05050102010706020507" pitchFamily="18" charset="2"/>
                    <a:ea typeface="新細明體" panose="02020500000000000000" pitchFamily="18" charset="-120"/>
                    <a:sym typeface="Wingdings" panose="05000000000000000000" pitchFamily="2" charset="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Symbol" panose="05050102010706020507" pitchFamily="18" charset="2"/>
                    <a:ea typeface="新細明體" panose="02020500000000000000" pitchFamily="18" charset="-120"/>
                    <a:sym typeface="Wingdings" panose="05000000000000000000" pitchFamily="2" charset="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Symbol" panose="05050102010706020507" pitchFamily="18" charset="2"/>
                    <a:ea typeface="新細明體" panose="02020500000000000000" pitchFamily="18" charset="-120"/>
                    <a:sym typeface="Wingdings" panose="05000000000000000000" pitchFamily="2" charset="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Symbol" panose="05050102010706020507" pitchFamily="18" charset="2"/>
                    <a:ea typeface="新細明體" panose="02020500000000000000" pitchFamily="18" charset="-120"/>
                    <a:sym typeface="Wingdings" panose="05000000000000000000" pitchFamily="2" charset="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Symbol" panose="05050102010706020507" pitchFamily="18" charset="2"/>
                    <a:ea typeface="新細明體" panose="02020500000000000000" pitchFamily="18" charset="-120"/>
                    <a:sym typeface="Wingdings" panose="05000000000000000000" pitchFamily="2" charset="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Symbol" panose="05050102010706020507" pitchFamily="18" charset="2"/>
                    <a:ea typeface="新細明體" panose="02020500000000000000" pitchFamily="18" charset="-120"/>
                    <a:sym typeface="Wingdings" panose="05000000000000000000" pitchFamily="2" charset="2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zh-TW" altLang="en-US" sz="2800" b="1" dirty="0">
                    <a:solidFill>
                      <a:srgbClr val="000066"/>
                    </a:solidFill>
                    <a:latin typeface="+mn-ea"/>
                    <a:ea typeface="+mn-ea"/>
                  </a:rPr>
                  <a:t>原理</a:t>
                </a:r>
                <a:r>
                  <a:rPr lang="en-US" altLang="zh-TW" sz="2800" b="1" dirty="0">
                    <a:solidFill>
                      <a:srgbClr val="000066"/>
                    </a:solidFill>
                    <a:latin typeface="+mn-ea"/>
                    <a:ea typeface="+mn-ea"/>
                  </a:rPr>
                  <a:t>: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一長導線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1, 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帶定電流</a:t>
                </a:r>
                <a:r>
                  <a:rPr lang="en-US" altLang="zh-TW" sz="2800" b="1" dirty="0">
                    <a:solidFill>
                      <a:srgbClr val="000066"/>
                    </a:solidFill>
                    <a:latin typeface="+mn-ea"/>
                    <a:ea typeface="+mn-ea"/>
                  </a:rPr>
                  <a:t>I</a:t>
                </a:r>
                <a:r>
                  <a:rPr lang="en-US" altLang="zh-TW" sz="2800" baseline="-25000" dirty="0">
                    <a:solidFill>
                      <a:srgbClr val="000066"/>
                    </a:solidFill>
                    <a:latin typeface="+mn-ea"/>
                    <a:ea typeface="+mn-ea"/>
                  </a:rPr>
                  <a:t>1 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= I</a:t>
                </a:r>
                <a:r>
                  <a:rPr lang="en-US" altLang="zh-TW" sz="2800" baseline="-25000" dirty="0">
                    <a:solidFill>
                      <a:srgbClr val="000066"/>
                    </a:solidFill>
                    <a:latin typeface="+mn-ea"/>
                    <a:ea typeface="+mn-ea"/>
                  </a:rPr>
                  <a:t>1</a:t>
                </a:r>
                <a:r>
                  <a:rPr lang="zh-TW" altLang="en-US" sz="2800" dirty="0">
                    <a:solidFill>
                      <a:srgbClr val="000066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28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8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, 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產生磁場</a:t>
                </a:r>
                <a:r>
                  <a:rPr lang="en-US" altLang="zh-TW" sz="2800" b="1" dirty="0">
                    <a:solidFill>
                      <a:srgbClr val="000066"/>
                    </a:solidFill>
                    <a:latin typeface="+mn-ea"/>
                    <a:ea typeface="+mn-ea"/>
                  </a:rPr>
                  <a:t>B</a:t>
                </a:r>
                <a:r>
                  <a:rPr lang="en-US" altLang="zh-TW" sz="2800" baseline="-25000" dirty="0">
                    <a:solidFill>
                      <a:srgbClr val="000066"/>
                    </a:solidFill>
                    <a:latin typeface="+mn-ea"/>
                    <a:ea typeface="+mn-ea"/>
                  </a:rPr>
                  <a:t>1 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= 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  <a:sym typeface="Symbol" panose="05050102010706020507" pitchFamily="18" charset="2"/>
                  </a:rPr>
                  <a:t></a:t>
                </a:r>
                <a:r>
                  <a:rPr lang="en-US" altLang="zh-TW" sz="2800" baseline="-25000" dirty="0">
                    <a:solidFill>
                      <a:srgbClr val="CC3300"/>
                    </a:solidFill>
                    <a:latin typeface="+mn-ea"/>
                    <a:ea typeface="+mn-ea"/>
                  </a:rPr>
                  <a:t>0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I</a:t>
                </a:r>
                <a:r>
                  <a:rPr lang="en-US" altLang="zh-TW" sz="2800" baseline="-25000" dirty="0">
                    <a:solidFill>
                      <a:srgbClr val="CC33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/2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  <a:sym typeface="Symbol" panose="05050102010706020507" pitchFamily="18" charset="2"/>
                  </a:rPr>
                  <a:t>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800" i="1" dirty="0">
                            <a:solidFill>
                              <a:srgbClr val="CC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800" dirty="0">
                            <a:solidFill>
                              <a:srgbClr val="CC33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acc>
                  </m:oMath>
                </a14:m>
                <a:r>
                  <a:rPr lang="en-US" altLang="zh-TW" sz="2800" i="1" dirty="0">
                    <a:solidFill>
                      <a:srgbClr val="CC3300"/>
                    </a:solidFill>
                    <a:latin typeface="+mn-ea"/>
                    <a:ea typeface="+mn-ea"/>
                  </a:rPr>
                  <a:t>  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(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圓柱座標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280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accPr>
                      <m:e>
                        <m:r>
                          <a:rPr lang="en-US" altLang="zh-TW" sz="28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𝑟</m:t>
                        </m:r>
                      </m:e>
                    </m:acc>
                    <m:r>
                      <a:rPr lang="en-US" altLang="zh-TW" sz="2800" b="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+mn-ea"/>
                      </a:rPr>
                      <m:t>,</m:t>
                    </m:r>
                    <m:acc>
                      <m:accPr>
                        <m:chr m:val="̂"/>
                        <m:ctrlPr>
                          <a:rPr lang="zh-TW" altLang="en-US" sz="28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80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altLang="zh-TW" sz="2800" b="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zh-TW" altLang="en-US" sz="28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8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)</a:t>
                </a:r>
                <a:endParaRPr lang="en-US" altLang="zh-TW" sz="2800" dirty="0">
                  <a:solidFill>
                    <a:srgbClr val="CC3300"/>
                  </a:solidFill>
                  <a:latin typeface="+mn-ea"/>
                  <a:ea typeface="+mn-ea"/>
                </a:endParaRPr>
              </a:p>
              <a:p>
                <a:pPr algn="l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(</a:t>
                </a:r>
                <a:r>
                  <a:rPr lang="zh-TW" altLang="en-US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真空磁導率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  <a:sym typeface="Symbol" panose="05050102010706020507" pitchFamily="18" charset="2"/>
                  </a:rPr>
                  <a:t></a:t>
                </a:r>
                <a:r>
                  <a:rPr lang="en-US" altLang="zh-TW" sz="2800" baseline="-25000" dirty="0">
                    <a:solidFill>
                      <a:srgbClr val="CC3300"/>
                    </a:solidFill>
                    <a:latin typeface="+mn-ea"/>
                    <a:ea typeface="+mn-ea"/>
                  </a:rPr>
                  <a:t>0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  <a:sym typeface="Symbol" panose="05050102010706020507" pitchFamily="18" charset="2"/>
                  </a:rPr>
                  <a:t>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 4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  <a:sym typeface="Symbol" panose="05050102010706020507" pitchFamily="18" charset="2"/>
                  </a:rPr>
                  <a:t>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 x 10</a:t>
                </a:r>
                <a:r>
                  <a:rPr lang="en-US" altLang="zh-TW" sz="2800" baseline="30000" dirty="0">
                    <a:solidFill>
                      <a:srgbClr val="CC3300"/>
                    </a:solidFill>
                    <a:latin typeface="+mn-ea"/>
                    <a:ea typeface="+mn-ea"/>
                  </a:rPr>
                  <a:t>-7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zh-TW" sz="2800" dirty="0" err="1">
                    <a:solidFill>
                      <a:srgbClr val="CC3300"/>
                    </a:solidFill>
                    <a:latin typeface="+mn-ea"/>
                    <a:ea typeface="+mn-ea"/>
                  </a:rPr>
                  <a:t>T</a:t>
                </a:r>
                <a:r>
                  <a:rPr lang="en-US" altLang="zh-TW" sz="2800" dirty="0" err="1">
                    <a:solidFill>
                      <a:srgbClr val="CC3300"/>
                    </a:solidFill>
                    <a:latin typeface="+mn-ea"/>
                    <a:ea typeface="+mn-ea"/>
                    <a:sym typeface="Symbol" panose="05050102010706020507" pitchFamily="18" charset="2"/>
                  </a:rPr>
                  <a:t></a:t>
                </a:r>
                <a:r>
                  <a:rPr lang="en-US" altLang="zh-TW" sz="2800" dirty="0" err="1">
                    <a:solidFill>
                      <a:srgbClr val="CC3300"/>
                    </a:solidFill>
                    <a:latin typeface="+mn-ea"/>
                    <a:ea typeface="+mn-ea"/>
                  </a:rPr>
                  <a:t>m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/A)(SI)</a:t>
                </a:r>
              </a:p>
              <a:p>
                <a:pPr algn="l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另一平行長導線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2, 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帶常電流</a:t>
                </a:r>
                <a:r>
                  <a:rPr lang="en-US" altLang="zh-TW" sz="2800" b="1" dirty="0">
                    <a:solidFill>
                      <a:srgbClr val="000066"/>
                    </a:solidFill>
                    <a:latin typeface="+mn-ea"/>
                    <a:ea typeface="+mn-ea"/>
                  </a:rPr>
                  <a:t>I</a:t>
                </a:r>
                <a:r>
                  <a:rPr lang="en-US" altLang="zh-TW" sz="2800" baseline="-25000" dirty="0">
                    <a:solidFill>
                      <a:srgbClr val="000066"/>
                    </a:solidFill>
                    <a:latin typeface="+mn-ea"/>
                    <a:ea typeface="+mn-ea"/>
                  </a:rPr>
                  <a:t>2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, 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相距</a:t>
                </a:r>
              </a:p>
              <a:p>
                <a:pPr algn="l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  r = d, 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線段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l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受磁力</a:t>
                </a:r>
              </a:p>
              <a:p>
                <a:pPr algn="l" eaLnBrk="1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        </a:t>
                </a:r>
                <a:r>
                  <a:rPr lang="en-US" altLang="zh-TW" sz="2800" b="1" dirty="0">
                    <a:solidFill>
                      <a:srgbClr val="000066"/>
                    </a:solidFill>
                    <a:latin typeface="+mn-ea"/>
                    <a:ea typeface="+mn-ea"/>
                  </a:rPr>
                  <a:t>F</a:t>
                </a:r>
                <a:r>
                  <a:rPr lang="en-US" altLang="zh-TW" sz="2800" baseline="-25000" dirty="0">
                    <a:solidFill>
                      <a:srgbClr val="000066"/>
                    </a:solidFill>
                    <a:latin typeface="+mn-ea"/>
                    <a:ea typeface="+mn-ea"/>
                  </a:rPr>
                  <a:t>2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 = </a:t>
                </a:r>
                <a:r>
                  <a:rPr lang="en-US" altLang="zh-TW" sz="2800" b="1" dirty="0">
                    <a:solidFill>
                      <a:srgbClr val="000066"/>
                    </a:solidFill>
                    <a:latin typeface="+mn-ea"/>
                    <a:ea typeface="+mn-ea"/>
                  </a:rPr>
                  <a:t>l</a:t>
                </a:r>
                <a:r>
                  <a:rPr lang="en-US" altLang="zh-TW" sz="2800" b="1" baseline="-25000" dirty="0">
                    <a:solidFill>
                      <a:srgbClr val="000066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  <a:sym typeface="Symbol" panose="05050102010706020507" pitchFamily="18" charset="2"/>
                  </a:rPr>
                  <a:t></a:t>
                </a:r>
                <a:r>
                  <a:rPr lang="en-US" altLang="zh-TW" sz="2800" b="1" dirty="0">
                    <a:solidFill>
                      <a:srgbClr val="000066"/>
                    </a:solidFill>
                    <a:latin typeface="+mn-ea"/>
                    <a:ea typeface="+mn-ea"/>
                  </a:rPr>
                  <a:t>I</a:t>
                </a:r>
                <a:r>
                  <a:rPr lang="en-US" altLang="zh-TW" sz="2800" baseline="-25000" dirty="0">
                    <a:solidFill>
                      <a:srgbClr val="000066"/>
                    </a:solidFill>
                    <a:latin typeface="+mn-ea"/>
                    <a:ea typeface="+mn-ea"/>
                  </a:rPr>
                  <a:t>2 </a:t>
                </a:r>
                <a:r>
                  <a:rPr lang="en-US" altLang="zh-TW" sz="2800" b="1" dirty="0">
                    <a:solidFill>
                      <a:srgbClr val="000066"/>
                    </a:solidFill>
                    <a:latin typeface="+mn-ea"/>
                    <a:ea typeface="+mn-ea"/>
                  </a:rPr>
                  <a:t>x B</a:t>
                </a:r>
                <a:r>
                  <a:rPr lang="en-US" altLang="zh-TW" sz="2800" baseline="-25000" dirty="0">
                    <a:solidFill>
                      <a:srgbClr val="000066"/>
                    </a:solidFill>
                    <a:latin typeface="+mn-ea"/>
                    <a:ea typeface="+mn-ea"/>
                  </a:rPr>
                  <a:t>1 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= 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  <a:sym typeface="Symbol" panose="05050102010706020507" pitchFamily="18" charset="2"/>
                  </a:rPr>
                  <a:t></a:t>
                </a:r>
                <a:r>
                  <a:rPr lang="en-US" altLang="zh-TW" sz="2800" baseline="-25000" dirty="0">
                    <a:solidFill>
                      <a:srgbClr val="CC3300"/>
                    </a:solidFill>
                    <a:latin typeface="+mn-ea"/>
                    <a:ea typeface="+mn-ea"/>
                  </a:rPr>
                  <a:t>0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I</a:t>
                </a:r>
                <a:r>
                  <a:rPr lang="en-US" altLang="zh-TW" sz="2800" baseline="-25000" dirty="0">
                    <a:solidFill>
                      <a:srgbClr val="CC33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I</a:t>
                </a:r>
                <a:r>
                  <a:rPr lang="en-US" altLang="zh-TW" sz="2800" baseline="-25000" dirty="0">
                    <a:solidFill>
                      <a:srgbClr val="CC3300"/>
                    </a:solidFill>
                    <a:latin typeface="+mn-ea"/>
                    <a:ea typeface="+mn-ea"/>
                  </a:rPr>
                  <a:t>2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L/2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  <a:sym typeface="Symbol" panose="05050102010706020507" pitchFamily="18" charset="2"/>
                  </a:rPr>
                  <a:t>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d</a:t>
                </a:r>
                <a14:m>
                  <m:oMath xmlns:m="http://schemas.openxmlformats.org/officeDocument/2006/math">
                    <m:r>
                      <a:rPr lang="en-US" altLang="zh-TW" sz="2800" b="0" i="0" dirty="0" smtClean="0">
                        <a:solidFill>
                          <a:srgbClr val="CC3300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zh-TW" sz="2800" dirty="0" smtClean="0">
                            <a:solidFill>
                              <a:srgbClr val="CC33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800" b="0" i="0" dirty="0" smtClean="0">
                            <a:solidFill>
                              <a:srgbClr val="CC33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r</m:t>
                        </m:r>
                      </m:e>
                    </m:acc>
                  </m:oMath>
                </a14:m>
                <a:endParaRPr lang="en-US" altLang="zh-TW" sz="2800" dirty="0">
                  <a:solidFill>
                    <a:srgbClr val="CC3300"/>
                  </a:solidFill>
                  <a:latin typeface="+mn-ea"/>
                  <a:ea typeface="+mn-ea"/>
                </a:endParaRPr>
              </a:p>
              <a:p>
                <a:pPr algn="l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二導線載流方向相反時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,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磁力為排斥力</a:t>
                </a:r>
                <a:r>
                  <a:rPr lang="zh-TW" altLang="en-US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 </a:t>
                </a:r>
              </a:p>
              <a:p>
                <a:pPr algn="l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二導線載流方向相同時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,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磁力為吸引力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 </a:t>
                </a:r>
              </a:p>
              <a:p>
                <a:pPr algn="l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(</a:t>
                </a:r>
                <a:r>
                  <a:rPr lang="zh-TW" altLang="en-US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例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) I = I</a:t>
                </a:r>
                <a:r>
                  <a:rPr lang="en-US" altLang="zh-TW" sz="2800" baseline="-25000" dirty="0">
                    <a:solidFill>
                      <a:srgbClr val="000066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 = I</a:t>
                </a:r>
                <a:r>
                  <a:rPr lang="en-US" altLang="zh-TW" sz="2800" baseline="-25000" dirty="0">
                    <a:solidFill>
                      <a:srgbClr val="000066"/>
                    </a:solidFill>
                    <a:latin typeface="+mn-ea"/>
                    <a:ea typeface="+mn-ea"/>
                  </a:rPr>
                  <a:t>2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 = 1 A, d = 1 m, F/L = 2 x 10</a:t>
                </a:r>
                <a:r>
                  <a:rPr lang="en-US" altLang="zh-TW" sz="2800" baseline="30000" dirty="0">
                    <a:solidFill>
                      <a:srgbClr val="000066"/>
                    </a:solidFill>
                    <a:latin typeface="+mn-ea"/>
                    <a:ea typeface="+mn-ea"/>
                  </a:rPr>
                  <a:t>-7</a:t>
                </a:r>
                <a:r>
                  <a:rPr lang="en-US" altLang="zh-TW" sz="2800" dirty="0">
                    <a:solidFill>
                      <a:srgbClr val="000066"/>
                    </a:solidFill>
                    <a:latin typeface="+mn-ea"/>
                    <a:ea typeface="+mn-ea"/>
                  </a:rPr>
                  <a:t> N/m</a:t>
                </a:r>
              </a:p>
              <a:p>
                <a:pPr algn="l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[SI unit</a:t>
                </a:r>
                <a:r>
                  <a:rPr lang="zh-TW" altLang="en-US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基本物理量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: </a:t>
                </a:r>
                <a:r>
                  <a:rPr lang="zh-TW" altLang="en-US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電流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(A)</a:t>
                </a:r>
                <a:r>
                  <a:rPr lang="zh-TW" altLang="en-US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之操作定義</a:t>
                </a:r>
                <a:r>
                  <a:rPr lang="en-US" altLang="zh-TW" sz="2800" dirty="0">
                    <a:solidFill>
                      <a:srgbClr val="CC3300"/>
                    </a:solidFill>
                    <a:latin typeface="+mn-ea"/>
                    <a:ea typeface="+mn-ea"/>
                  </a:rPr>
                  <a:t>(1946)]</a:t>
                </a:r>
              </a:p>
            </p:txBody>
          </p:sp>
        </mc:Choice>
        <mc:Fallback>
          <p:sp>
            <p:nvSpPr>
              <p:cNvPr id="3080" name="Rectangle 8">
                <a:extLst>
                  <a:ext uri="{FF2B5EF4-FFF2-40B4-BE49-F238E27FC236}">
                    <a16:creationId xmlns:a16="http://schemas.microsoft.com/office/drawing/2014/main" id="{EE94261A-0281-4601-BD54-91D029344B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437" y="904973"/>
                <a:ext cx="9301163" cy="5938421"/>
              </a:xfrm>
              <a:prstGeom prst="rect">
                <a:avLst/>
              </a:prstGeom>
              <a:blipFill>
                <a:blip r:embed="rId2"/>
                <a:stretch>
                  <a:fillRect l="-1311" t="-923" b="-4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81" name="Picture 9" descr="exp18-1">
            <a:extLst>
              <a:ext uri="{FF2B5EF4-FFF2-40B4-BE49-F238E27FC236}">
                <a16:creationId xmlns:a16="http://schemas.microsoft.com/office/drawing/2014/main" id="{3E4F0198-923D-4D88-B983-58F649C5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598" y="2306638"/>
            <a:ext cx="324643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841D7C06-D63D-4491-8824-5BF485C45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8" b="97851" l="2273" r="92943">
                        <a14:foregroundMark x1="9211" y1="48760" x2="45096" y2="78182"/>
                        <a14:foregroundMark x1="45096" y1="78182" x2="44019" y2="88430"/>
                        <a14:foregroundMark x1="44019" y1="88430" x2="39952" y2="86942"/>
                        <a14:foregroundMark x1="31818" y1="4298" x2="32536" y2="13223"/>
                        <a14:foregroundMark x1="53828" y1="6942" x2="51555" y2="8430"/>
                        <a14:foregroundMark x1="53708" y1="6446" x2="53110" y2="7603"/>
                        <a14:foregroundMark x1="9091" y1="34215" x2="12201" y2="34215"/>
                        <a14:foregroundMark x1="9689" y1="36198" x2="9689" y2="36860"/>
                        <a14:foregroundMark x1="2392" y1="51074" x2="3947" y2="55041"/>
                        <a14:foregroundMark x1="87919" y1="27438" x2="88756" y2="37190"/>
                        <a14:foregroundMark x1="88756" y1="37190" x2="92943" y2="42810"/>
                        <a14:foregroundMark x1="52632" y1="68430" x2="52153" y2="70909"/>
                        <a14:foregroundMark x1="44258" y1="88595" x2="43182" y2="97851"/>
                        <a14:foregroundMark x1="43182" y1="97851" x2="43182" y2="9785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1732" y="1595021"/>
            <a:ext cx="6960604" cy="50372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69829C-7B1A-43AD-B073-745D2385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49" y="95704"/>
            <a:ext cx="4031701" cy="668554"/>
          </a:xfrm>
        </p:spPr>
        <p:txBody>
          <a:bodyPr/>
          <a:lstStyle/>
          <a:p>
            <a:pPr algn="ctr"/>
            <a:r>
              <a:rPr lang="zh-TW" altLang="en-US" sz="4000" dirty="0">
                <a:solidFill>
                  <a:schemeClr val="accent1">
                    <a:lumMod val="50000"/>
                  </a:schemeClr>
                </a:solidFill>
              </a:rPr>
              <a:t>儀器介紹</a:t>
            </a:r>
          </a:p>
        </p:txBody>
      </p:sp>
      <p:sp>
        <p:nvSpPr>
          <p:cNvPr id="17" name="圓柱形 16">
            <a:extLst>
              <a:ext uri="{FF2B5EF4-FFF2-40B4-BE49-F238E27FC236}">
                <a16:creationId xmlns:a16="http://schemas.microsoft.com/office/drawing/2014/main" id="{798D51FA-77B0-45B7-A1C7-1C55EF64C7C6}"/>
              </a:ext>
            </a:extLst>
          </p:cNvPr>
          <p:cNvSpPr/>
          <p:nvPr/>
        </p:nvSpPr>
        <p:spPr>
          <a:xfrm rot="7593644">
            <a:off x="3557019" y="2665497"/>
            <a:ext cx="36000" cy="2821225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0" name="圓柱形 19">
            <a:extLst>
              <a:ext uri="{FF2B5EF4-FFF2-40B4-BE49-F238E27FC236}">
                <a16:creationId xmlns:a16="http://schemas.microsoft.com/office/drawing/2014/main" id="{BA58BED1-5295-40D1-8D9A-C1A41B2A24AC}"/>
              </a:ext>
            </a:extLst>
          </p:cNvPr>
          <p:cNvSpPr>
            <a:spLocks/>
          </p:cNvSpPr>
          <p:nvPr/>
        </p:nvSpPr>
        <p:spPr>
          <a:xfrm rot="3439130">
            <a:off x="6111937" y="2002336"/>
            <a:ext cx="36000" cy="4144141"/>
          </a:xfrm>
          <a:prstGeom prst="can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1" name="圓柱形 20">
            <a:extLst>
              <a:ext uri="{FF2B5EF4-FFF2-40B4-BE49-F238E27FC236}">
                <a16:creationId xmlns:a16="http://schemas.microsoft.com/office/drawing/2014/main" id="{F7F753C2-95F8-431A-BDFE-173AB25837DD}"/>
              </a:ext>
            </a:extLst>
          </p:cNvPr>
          <p:cNvSpPr>
            <a:spLocks/>
          </p:cNvSpPr>
          <p:nvPr/>
        </p:nvSpPr>
        <p:spPr>
          <a:xfrm rot="3439130">
            <a:off x="6104084" y="2137817"/>
            <a:ext cx="36000" cy="3748296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2" name="圓柱形 21">
            <a:extLst>
              <a:ext uri="{FF2B5EF4-FFF2-40B4-BE49-F238E27FC236}">
                <a16:creationId xmlns:a16="http://schemas.microsoft.com/office/drawing/2014/main" id="{15B72C6F-D9E3-4EF3-A9D2-5F77A407F23E}"/>
              </a:ext>
            </a:extLst>
          </p:cNvPr>
          <p:cNvSpPr/>
          <p:nvPr/>
        </p:nvSpPr>
        <p:spPr>
          <a:xfrm rot="6984272">
            <a:off x="6364214" y="1160815"/>
            <a:ext cx="36000" cy="2664000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2B47ED7A-4653-4EF7-97F6-1BCA3D6F5E7C}"/>
              </a:ext>
            </a:extLst>
          </p:cNvPr>
          <p:cNvSpPr/>
          <p:nvPr/>
        </p:nvSpPr>
        <p:spPr>
          <a:xfrm>
            <a:off x="512092" y="4664287"/>
            <a:ext cx="2018328" cy="442674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刀口升降旋轉紐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E10AEBDA-119B-4C5D-AE01-4EB046FD6CED}"/>
              </a:ext>
            </a:extLst>
          </p:cNvPr>
          <p:cNvSpPr/>
          <p:nvPr/>
        </p:nvSpPr>
        <p:spPr>
          <a:xfrm>
            <a:off x="2012519" y="1425366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平衡質量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835C8EA9-A7F3-4AFD-9890-6B97198F0C4A}"/>
              </a:ext>
            </a:extLst>
          </p:cNvPr>
          <p:cNvSpPr/>
          <p:nvPr/>
        </p:nvSpPr>
        <p:spPr>
          <a:xfrm>
            <a:off x="3743297" y="1110016"/>
            <a:ext cx="119440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反射鏡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60310B08-4A3C-49C6-AC92-05DB3AAAD48D}"/>
              </a:ext>
            </a:extLst>
          </p:cNvPr>
          <p:cNvSpPr/>
          <p:nvPr/>
        </p:nvSpPr>
        <p:spPr>
          <a:xfrm>
            <a:off x="3216143" y="3155618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感度質量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C4FAA846-D9EB-4EB6-99F1-7BDF8A2DAC72}"/>
              </a:ext>
            </a:extLst>
          </p:cNvPr>
          <p:cNvSpPr/>
          <p:nvPr/>
        </p:nvSpPr>
        <p:spPr>
          <a:xfrm>
            <a:off x="5479688" y="1221235"/>
            <a:ext cx="844388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橫樑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BBDF3236-0FDF-4F57-94E8-6C6289616989}"/>
              </a:ext>
            </a:extLst>
          </p:cNvPr>
          <p:cNvSpPr/>
          <p:nvPr/>
        </p:nvSpPr>
        <p:spPr>
          <a:xfrm>
            <a:off x="359467" y="784495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可動框架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5BD712E-709C-492E-8A66-AD4E820772DA}"/>
              </a:ext>
            </a:extLst>
          </p:cNvPr>
          <p:cNvSpPr/>
          <p:nvPr/>
        </p:nvSpPr>
        <p:spPr>
          <a:xfrm>
            <a:off x="3716274" y="4079648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阻尼磁鐵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981A110C-7949-45E6-9A85-AF56B0B4FF90}"/>
              </a:ext>
            </a:extLst>
          </p:cNvPr>
          <p:cNvSpPr/>
          <p:nvPr/>
        </p:nvSpPr>
        <p:spPr>
          <a:xfrm>
            <a:off x="2709283" y="5975989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電線接頭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6E6081D6-FEBA-4D54-A217-D6E65B796A88}"/>
              </a:ext>
            </a:extLst>
          </p:cNvPr>
          <p:cNvSpPr/>
          <p:nvPr/>
        </p:nvSpPr>
        <p:spPr>
          <a:xfrm>
            <a:off x="6649651" y="3829649"/>
            <a:ext cx="119440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靜導線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E2BE6CD8-7AC4-4269-A69D-676C1E57D1DD}"/>
              </a:ext>
            </a:extLst>
          </p:cNvPr>
          <p:cNvSpPr/>
          <p:nvPr/>
        </p:nvSpPr>
        <p:spPr>
          <a:xfrm>
            <a:off x="6819757" y="2166324"/>
            <a:ext cx="119440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動導線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6081D0D6-EDE0-4C02-AE77-18A3B8DA4243}"/>
              </a:ext>
            </a:extLst>
          </p:cNvPr>
          <p:cNvSpPr/>
          <p:nvPr/>
        </p:nvSpPr>
        <p:spPr>
          <a:xfrm>
            <a:off x="5691798" y="2959280"/>
            <a:ext cx="119440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砝碼盤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6B928FA4-20A6-4B1F-AA15-A6CC06F96724}"/>
              </a:ext>
            </a:extLst>
          </p:cNvPr>
          <p:cNvSpPr/>
          <p:nvPr/>
        </p:nvSpPr>
        <p:spPr>
          <a:xfrm>
            <a:off x="5957508" y="5128862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水平螺絲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C7813ACE-45BE-42AD-98EC-7DCDDE372640}"/>
              </a:ext>
            </a:extLst>
          </p:cNvPr>
          <p:cNvSpPr/>
          <p:nvPr/>
        </p:nvSpPr>
        <p:spPr>
          <a:xfrm>
            <a:off x="851595" y="2940413"/>
            <a:ext cx="119440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刀口座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46657FB7-467E-4449-96CB-7851AEFF9E45}"/>
              </a:ext>
            </a:extLst>
          </p:cNvPr>
          <p:cNvSpPr/>
          <p:nvPr/>
        </p:nvSpPr>
        <p:spPr>
          <a:xfrm>
            <a:off x="1970321" y="2271088"/>
            <a:ext cx="844388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刀口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BB14C1EB-C7EE-473F-B82A-AECF78679639}"/>
              </a:ext>
            </a:extLst>
          </p:cNvPr>
          <p:cNvSpPr/>
          <p:nvPr/>
        </p:nvSpPr>
        <p:spPr>
          <a:xfrm>
            <a:off x="231911" y="3507481"/>
            <a:ext cx="1922266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刀口升降紐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2460E7EE-8284-4591-8C4F-EE98D67D2642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5369442" y="5412874"/>
            <a:ext cx="588066" cy="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908344FF-D539-417C-B119-EA050D46C6D4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4492662" y="3778037"/>
            <a:ext cx="400010" cy="301611"/>
          </a:xfrm>
          <a:prstGeom prst="line">
            <a:avLst/>
          </a:prstGeom>
          <a:ln w="762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4A53F8DF-5193-4B02-94A9-FB529238DD40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6324076" y="2436756"/>
            <a:ext cx="495681" cy="1358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FF12A13F-DC15-45A7-82B0-6AA6277AEB5A}"/>
              </a:ext>
            </a:extLst>
          </p:cNvPr>
          <p:cNvCxnSpPr>
            <a:cxnSpLocks/>
          </p:cNvCxnSpPr>
          <p:nvPr/>
        </p:nvCxnSpPr>
        <p:spPr>
          <a:xfrm flipV="1">
            <a:off x="4891277" y="1519604"/>
            <a:ext cx="552596" cy="69383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97829C72-FE5F-411E-AC33-406BF97A0AF3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3995813" y="1678039"/>
            <a:ext cx="344687" cy="563624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185B780A-9025-4C5B-A3B0-4B75C0EB5216}"/>
              </a:ext>
            </a:extLst>
          </p:cNvPr>
          <p:cNvCxnSpPr>
            <a:cxnSpLocks/>
          </p:cNvCxnSpPr>
          <p:nvPr/>
        </p:nvCxnSpPr>
        <p:spPr>
          <a:xfrm flipH="1" flipV="1">
            <a:off x="2788906" y="2016083"/>
            <a:ext cx="262979" cy="146962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42517BA2-47E8-42CD-859A-D9F8D3F6B62C}"/>
              </a:ext>
            </a:extLst>
          </p:cNvPr>
          <p:cNvCxnSpPr>
            <a:cxnSpLocks/>
          </p:cNvCxnSpPr>
          <p:nvPr/>
        </p:nvCxnSpPr>
        <p:spPr>
          <a:xfrm flipH="1" flipV="1">
            <a:off x="2084742" y="3295046"/>
            <a:ext cx="238337" cy="239044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0E12AE03-4B1B-4431-8204-C3920E7B6E3E}"/>
              </a:ext>
            </a:extLst>
          </p:cNvPr>
          <p:cNvCxnSpPr>
            <a:cxnSpLocks/>
          </p:cNvCxnSpPr>
          <p:nvPr/>
        </p:nvCxnSpPr>
        <p:spPr>
          <a:xfrm flipH="1" flipV="1">
            <a:off x="2065034" y="3829985"/>
            <a:ext cx="262979" cy="146962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88109B51-A9AB-4D1F-B0DF-110D9DCECD4B}"/>
              </a:ext>
            </a:extLst>
          </p:cNvPr>
          <p:cNvCxnSpPr>
            <a:cxnSpLocks/>
          </p:cNvCxnSpPr>
          <p:nvPr/>
        </p:nvCxnSpPr>
        <p:spPr>
          <a:xfrm flipH="1">
            <a:off x="6249259" y="3585168"/>
            <a:ext cx="39741" cy="252666"/>
          </a:xfrm>
          <a:prstGeom prst="line">
            <a:avLst/>
          </a:prstGeom>
          <a:ln w="762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20B7C6B3-1338-4269-AB08-2F12A3DAD85D}"/>
              </a:ext>
            </a:extLst>
          </p:cNvPr>
          <p:cNvCxnSpPr>
            <a:cxnSpLocks/>
          </p:cNvCxnSpPr>
          <p:nvPr/>
        </p:nvCxnSpPr>
        <p:spPr>
          <a:xfrm>
            <a:off x="6324076" y="4011965"/>
            <a:ext cx="247840" cy="117382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F1C01C99-8F9A-4707-B316-F39986ED9410}"/>
              </a:ext>
            </a:extLst>
          </p:cNvPr>
          <p:cNvCxnSpPr>
            <a:cxnSpLocks/>
          </p:cNvCxnSpPr>
          <p:nvPr/>
        </p:nvCxnSpPr>
        <p:spPr>
          <a:xfrm flipV="1">
            <a:off x="3995813" y="2940413"/>
            <a:ext cx="49824" cy="197310"/>
          </a:xfrm>
          <a:prstGeom prst="line">
            <a:avLst/>
          </a:prstGeom>
          <a:ln w="762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93F1C7CE-4318-400F-B2D4-56405C178DCA}"/>
              </a:ext>
            </a:extLst>
          </p:cNvPr>
          <p:cNvCxnSpPr>
            <a:cxnSpLocks/>
            <a:endCxn id="46" idx="2"/>
          </p:cNvCxnSpPr>
          <p:nvPr/>
        </p:nvCxnSpPr>
        <p:spPr>
          <a:xfrm flipH="1" flipV="1">
            <a:off x="2392515" y="2839111"/>
            <a:ext cx="198892" cy="394354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059F1D66-B7D9-4589-9ED0-0B0BC6ECEDFE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4262058" y="5773468"/>
            <a:ext cx="456724" cy="486533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CA1D760A-30B1-4CBF-924D-961C930D87A2}"/>
              </a:ext>
            </a:extLst>
          </p:cNvPr>
          <p:cNvSpPr/>
          <p:nvPr/>
        </p:nvSpPr>
        <p:spPr>
          <a:xfrm>
            <a:off x="8249250" y="3922731"/>
            <a:ext cx="1552775" cy="568023"/>
          </a:xfrm>
          <a:prstGeom prst="round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電線接頭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647AE80E-3AE0-4DDB-8800-9DDB576A1016}"/>
              </a:ext>
            </a:extLst>
          </p:cNvPr>
          <p:cNvCxnSpPr>
            <a:cxnSpLocks/>
            <a:stCxn id="91" idx="0"/>
          </p:cNvCxnSpPr>
          <p:nvPr/>
        </p:nvCxnSpPr>
        <p:spPr>
          <a:xfrm flipH="1" flipV="1">
            <a:off x="8153331" y="3492994"/>
            <a:ext cx="872307" cy="429737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185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84C385C1-0BDE-4543-9E0D-E70F48C84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9" y="125413"/>
            <a:ext cx="91455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7030A0"/>
                </a:solidFill>
                <a:latin typeface="+mn-ea"/>
                <a:ea typeface="+mn-ea"/>
                <a:cs typeface="華康正顏楷體W7(P)"/>
              </a:rPr>
              <a:t>             </a:t>
            </a:r>
            <a:r>
              <a:rPr lang="zh-TW" altLang="en-US" sz="4000" b="1" spc="-3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j-cs"/>
              </a:rPr>
              <a:t>實驗</a:t>
            </a:r>
            <a:r>
              <a:rPr lang="en-US" altLang="zh-TW" sz="4000" b="1" spc="-3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j-cs"/>
              </a:rPr>
              <a:t>: </a:t>
            </a:r>
            <a:r>
              <a:rPr lang="zh-TW" altLang="en-US" sz="4000" b="1" spc="-3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j-cs"/>
              </a:rPr>
              <a:t>電流天平 導線連接圖</a:t>
            </a: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02B3AA48-7D13-4DBF-8E9F-ABF90E2CB0FE}"/>
              </a:ext>
            </a:extLst>
          </p:cNvPr>
          <p:cNvGrpSpPr/>
          <p:nvPr/>
        </p:nvGrpSpPr>
        <p:grpSpPr>
          <a:xfrm>
            <a:off x="2213232" y="1747800"/>
            <a:ext cx="6444760" cy="4830521"/>
            <a:chOff x="3513258" y="2649301"/>
            <a:chExt cx="5382103" cy="3959754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0E73F90C-C171-4486-AF78-629DB71600FF}"/>
                </a:ext>
              </a:extLst>
            </p:cNvPr>
            <p:cNvGrpSpPr/>
            <p:nvPr/>
          </p:nvGrpSpPr>
          <p:grpSpPr>
            <a:xfrm>
              <a:off x="4451397" y="2649301"/>
              <a:ext cx="2144118" cy="2213692"/>
              <a:chOff x="1504756" y="2322602"/>
              <a:chExt cx="2144118" cy="2213692"/>
            </a:xfrm>
          </p:grpSpPr>
          <p:sp>
            <p:nvSpPr>
              <p:cNvPr id="24" name="圓柱形 23">
                <a:extLst>
                  <a:ext uri="{FF2B5EF4-FFF2-40B4-BE49-F238E27FC236}">
                    <a16:creationId xmlns:a16="http://schemas.microsoft.com/office/drawing/2014/main" id="{C0A704F7-0E0F-4B43-85C9-10BBD7E7CFFB}"/>
                  </a:ext>
                </a:extLst>
              </p:cNvPr>
              <p:cNvSpPr/>
              <p:nvPr/>
            </p:nvSpPr>
            <p:spPr>
              <a:xfrm rot="10800000">
                <a:off x="1579033" y="2344802"/>
                <a:ext cx="69574" cy="2144118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圓柱形 24">
                <a:extLst>
                  <a:ext uri="{FF2B5EF4-FFF2-40B4-BE49-F238E27FC236}">
                    <a16:creationId xmlns:a16="http://schemas.microsoft.com/office/drawing/2014/main" id="{5FCF4302-A10E-4468-8F47-8DF9FE401FBF}"/>
                  </a:ext>
                </a:extLst>
              </p:cNvPr>
              <p:cNvSpPr/>
              <p:nvPr/>
            </p:nvSpPr>
            <p:spPr>
              <a:xfrm rot="10800000">
                <a:off x="3517781" y="2322602"/>
                <a:ext cx="69574" cy="2144118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圓柱形 25">
                <a:extLst>
                  <a:ext uri="{FF2B5EF4-FFF2-40B4-BE49-F238E27FC236}">
                    <a16:creationId xmlns:a16="http://schemas.microsoft.com/office/drawing/2014/main" id="{1236BB77-1A9A-4699-8B26-21F8D2CC004F}"/>
                  </a:ext>
                </a:extLst>
              </p:cNvPr>
              <p:cNvSpPr/>
              <p:nvPr/>
            </p:nvSpPr>
            <p:spPr>
              <a:xfrm rot="5400000">
                <a:off x="2542028" y="3429448"/>
                <a:ext cx="69574" cy="2144118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圓柱形 13">
              <a:extLst>
                <a:ext uri="{FF2B5EF4-FFF2-40B4-BE49-F238E27FC236}">
                  <a16:creationId xmlns:a16="http://schemas.microsoft.com/office/drawing/2014/main" id="{D21771C9-D2AA-406A-A46D-4F3E967E453F}"/>
                </a:ext>
              </a:extLst>
            </p:cNvPr>
            <p:cNvSpPr>
              <a:spLocks/>
            </p:cNvSpPr>
            <p:nvPr/>
          </p:nvSpPr>
          <p:spPr>
            <a:xfrm rot="5400000">
              <a:off x="5494713" y="3807065"/>
              <a:ext cx="72000" cy="2520000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4D976259-E6BC-4862-AB13-2414EE5CC914}"/>
                </a:ext>
              </a:extLst>
            </p:cNvPr>
            <p:cNvSpPr/>
            <p:nvPr/>
          </p:nvSpPr>
          <p:spPr>
            <a:xfrm>
              <a:off x="5036944" y="5391085"/>
              <a:ext cx="1310700" cy="578882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zh-TW" altLang="en-US" sz="28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靜導線</a:t>
              </a:r>
              <a:endPara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530F01C1-2327-4577-B523-A712C3931F4F}"/>
                </a:ext>
              </a:extLst>
            </p:cNvPr>
            <p:cNvSpPr/>
            <p:nvPr/>
          </p:nvSpPr>
          <p:spPr>
            <a:xfrm>
              <a:off x="4860041" y="3949086"/>
              <a:ext cx="1310700" cy="578882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動導線</a:t>
              </a:r>
              <a:endPara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BF670C6F-8734-4083-8054-1FCAEB4DBB91}"/>
                </a:ext>
              </a:extLst>
            </p:cNvPr>
            <p:cNvSpPr/>
            <p:nvPr/>
          </p:nvSpPr>
          <p:spPr>
            <a:xfrm>
              <a:off x="7205107" y="3027218"/>
              <a:ext cx="1690254" cy="1302295"/>
            </a:xfrm>
            <a:prstGeom prst="roundRect">
              <a:avLst>
                <a:gd name="adj" fmla="val 726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altLang="zh-TW" sz="2800" dirty="0"/>
                <a:t>Power supply</a:t>
              </a:r>
              <a:endParaRPr lang="zh-TW" altLang="en-US" sz="2800" dirty="0"/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21FFB2CB-DE9D-4D48-8930-16F6BDB4F986}"/>
                </a:ext>
              </a:extLst>
            </p:cNvPr>
            <p:cNvSpPr/>
            <p:nvPr/>
          </p:nvSpPr>
          <p:spPr>
            <a:xfrm>
              <a:off x="7481454" y="3255818"/>
              <a:ext cx="180000" cy="18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59B5482C-863A-426E-A716-5B4900D984AC}"/>
                </a:ext>
              </a:extLst>
            </p:cNvPr>
            <p:cNvSpPr/>
            <p:nvPr/>
          </p:nvSpPr>
          <p:spPr>
            <a:xfrm>
              <a:off x="7495309" y="3949086"/>
              <a:ext cx="180000" cy="1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4FFAB8A9-7294-4A9D-920F-476CFDB391CF}"/>
                </a:ext>
              </a:extLst>
            </p:cNvPr>
            <p:cNvGrpSpPr/>
            <p:nvPr/>
          </p:nvGrpSpPr>
          <p:grpSpPr>
            <a:xfrm>
              <a:off x="3513258" y="2649301"/>
              <a:ext cx="4065951" cy="2417764"/>
              <a:chOff x="3513258" y="2649301"/>
              <a:chExt cx="4065951" cy="2417764"/>
            </a:xfrm>
          </p:grpSpPr>
          <p:cxnSp>
            <p:nvCxnSpPr>
              <p:cNvPr id="3" name="直線接點 2">
                <a:extLst>
                  <a:ext uri="{FF2B5EF4-FFF2-40B4-BE49-F238E27FC236}">
                    <a16:creationId xmlns:a16="http://schemas.microsoft.com/office/drawing/2014/main" id="{6A106361-AFBF-4E56-9933-E1EF68EFCF63}"/>
                  </a:ext>
                </a:extLst>
              </p:cNvPr>
              <p:cNvCxnSpPr>
                <a:cxnSpLocks/>
                <a:stCxn id="25" idx="3"/>
              </p:cNvCxnSpPr>
              <p:nvPr/>
            </p:nvCxnSpPr>
            <p:spPr>
              <a:xfrm>
                <a:off x="6499208" y="2649301"/>
                <a:ext cx="1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90713DEA-2F64-40AE-B2D7-DD8094E09F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71454" y="2649303"/>
                <a:ext cx="0" cy="6065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598F989B-B687-4CB8-8AFC-124E70896C05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 flipH="1">
                <a:off x="7579209" y="4129085"/>
                <a:ext cx="0" cy="936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28556371-B1F5-4C38-BA49-5770766579E9}"/>
                  </a:ext>
                </a:extLst>
              </p:cNvPr>
              <p:cNvCxnSpPr>
                <a:cxnSpLocks/>
                <a:stCxn id="14" idx="1"/>
              </p:cNvCxnSpPr>
              <p:nvPr/>
            </p:nvCxnSpPr>
            <p:spPr>
              <a:xfrm>
                <a:off x="6790713" y="5067065"/>
                <a:ext cx="78647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58D455A0-4443-4AC4-8F61-4EB6A360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0026" y="5065085"/>
                <a:ext cx="75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>
                <a:extLst>
                  <a:ext uri="{FF2B5EF4-FFF2-40B4-BE49-F238E27FC236}">
                    <a16:creationId xmlns:a16="http://schemas.microsoft.com/office/drawing/2014/main" id="{9009BAAB-A11C-47E1-A2C0-A86F2AD54F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3258" y="2671501"/>
                <a:ext cx="104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0DEA2DA3-30C7-4402-8970-65F08A628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4571" y="2671501"/>
                <a:ext cx="0" cy="239358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4998B81A-4D99-4247-BDCE-EBAA877F8941}"/>
                </a:ext>
              </a:extLst>
            </p:cNvPr>
            <p:cNvSpPr txBox="1"/>
            <p:nvPr/>
          </p:nvSpPr>
          <p:spPr>
            <a:xfrm>
              <a:off x="7180895" y="305709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dirty="0"/>
                <a:t>+</a:t>
              </a:r>
              <a:endParaRPr lang="zh-TW" altLang="en-US" sz="2800" dirty="0"/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E0478FB0-DFC6-4316-979F-3C455C179EBE}"/>
                </a:ext>
              </a:extLst>
            </p:cNvPr>
            <p:cNvSpPr txBox="1"/>
            <p:nvPr/>
          </p:nvSpPr>
          <p:spPr>
            <a:xfrm>
              <a:off x="7188517" y="376575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dirty="0"/>
                <a:t>-</a:t>
              </a:r>
              <a:endParaRPr lang="zh-TW" altLang="en-US" sz="2800" dirty="0"/>
            </a:p>
          </p:txBody>
        </p: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A8241D2B-723F-4F7A-8651-7536270EEA73}"/>
                </a:ext>
              </a:extLst>
            </p:cNvPr>
            <p:cNvCxnSpPr/>
            <p:nvPr/>
          </p:nvCxnSpPr>
          <p:spPr>
            <a:xfrm flipH="1">
              <a:off x="5200650" y="4654234"/>
              <a:ext cx="75111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52">
              <a:extLst>
                <a:ext uri="{FF2B5EF4-FFF2-40B4-BE49-F238E27FC236}">
                  <a16:creationId xmlns:a16="http://schemas.microsoft.com/office/drawing/2014/main" id="{60956320-E291-4E3A-B273-B7E270A97BFE}"/>
                </a:ext>
              </a:extLst>
            </p:cNvPr>
            <p:cNvCxnSpPr>
              <a:cxnSpLocks/>
            </p:cNvCxnSpPr>
            <p:nvPr/>
          </p:nvCxnSpPr>
          <p:spPr>
            <a:xfrm>
              <a:off x="5232793" y="5271760"/>
              <a:ext cx="75111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: 圓角 53">
              <a:extLst>
                <a:ext uri="{FF2B5EF4-FFF2-40B4-BE49-F238E27FC236}">
                  <a16:creationId xmlns:a16="http://schemas.microsoft.com/office/drawing/2014/main" id="{96431845-B9C7-4BA4-8DE0-5D4CF974923F}"/>
                </a:ext>
              </a:extLst>
            </p:cNvPr>
            <p:cNvSpPr/>
            <p:nvPr/>
          </p:nvSpPr>
          <p:spPr>
            <a:xfrm>
              <a:off x="5928125" y="4316795"/>
              <a:ext cx="402947" cy="558641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2800" b="1" dirty="0">
                  <a:solidFill>
                    <a:srgbClr val="FF0000"/>
                  </a:solidFill>
                  <a:latin typeface="細明體_HKSCS-ExtB" panose="02020500000000000000" pitchFamily="18" charset="-120"/>
                  <a:ea typeface="細明體_HKSCS-ExtB" panose="02020500000000000000" pitchFamily="18" charset="-120"/>
                </a:rPr>
                <a:t>I</a:t>
              </a:r>
            </a:p>
          </p:txBody>
        </p:sp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9E537938-34E3-4E7E-8300-6B14CA711F79}"/>
                </a:ext>
              </a:extLst>
            </p:cNvPr>
            <p:cNvSpPr/>
            <p:nvPr/>
          </p:nvSpPr>
          <p:spPr>
            <a:xfrm>
              <a:off x="4827821" y="4992439"/>
              <a:ext cx="402947" cy="558641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2800" b="1" dirty="0">
                  <a:solidFill>
                    <a:srgbClr val="FF0000"/>
                  </a:solidFill>
                  <a:latin typeface="細明體_HKSCS-ExtB" panose="02020500000000000000" pitchFamily="18" charset="-120"/>
                  <a:ea typeface="細明體_HKSCS-ExtB" panose="02020500000000000000" pitchFamily="18" charset="-120"/>
                </a:rPr>
                <a:t>I</a:t>
              </a: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23F78CC4-8068-41CC-8040-38DDFA353833}"/>
                </a:ext>
              </a:extLst>
            </p:cNvPr>
            <p:cNvSpPr txBox="1"/>
            <p:nvPr/>
          </p:nvSpPr>
          <p:spPr>
            <a:xfrm>
              <a:off x="4096210" y="6085835"/>
              <a:ext cx="3775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/>
                <a:t>電流天平的導線連接圖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30561C1-C54D-4841-B856-5B838062A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6178034"/>
            <a:ext cx="184731" cy="36933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EE57191-7777-4A2D-A2F6-1E615F35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04" y="2851446"/>
            <a:ext cx="9461544" cy="411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609600" indent="-609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框架傾斜度控制</a:t>
            </a:r>
            <a:r>
              <a:rPr lang="en-US" altLang="zh-TW" sz="2400" b="1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--</a:t>
            </a:r>
            <a:r>
              <a:rPr lang="zh-TW" altLang="en-US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平衡質量 </a:t>
            </a:r>
            <a:r>
              <a:rPr lang="en-US" altLang="zh-TW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:</a:t>
            </a:r>
            <a:r>
              <a:rPr lang="zh-TW" altLang="en-US" sz="2400" kern="0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控制框架平面角度</a:t>
            </a:r>
            <a:endParaRPr lang="en-US" altLang="zh-TW" sz="2400" dirty="0">
              <a:solidFill>
                <a:srgbClr val="008000"/>
              </a:solidFill>
              <a:latin typeface="Arial" panose="020B0604020202020204" pitchFamily="34" charset="0"/>
              <a:ea typeface="華康正顏楷體W7(P)" pitchFamily="66" charset="-120"/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--</a:t>
            </a:r>
            <a:r>
              <a:rPr lang="zh-TW" altLang="en-US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感度質量 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: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控制靈敏度</a:t>
            </a:r>
            <a:endParaRPr lang="en-US" altLang="zh-TW" sz="2400" dirty="0">
              <a:solidFill>
                <a:srgbClr val="000066"/>
              </a:solidFill>
              <a:latin typeface="Arial" panose="020B0604020202020204" pitchFamily="34" charset="0"/>
              <a:ea typeface="華康正顏楷體W7(P)" pitchFamily="66" charset="-120"/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--</a:t>
            </a:r>
            <a:r>
              <a:rPr lang="zh-TW" altLang="en-US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砝碼</a:t>
            </a:r>
            <a:r>
              <a:rPr lang="en-US" altLang="zh-TW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:</a:t>
            </a:r>
            <a:r>
              <a:rPr lang="zh-TW" altLang="en-US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 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F = mg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框架擺動控制</a:t>
            </a:r>
            <a:r>
              <a:rPr lang="en-US" altLang="zh-TW" sz="2400" b="1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:</a:t>
            </a:r>
          </a:p>
          <a:p>
            <a:pPr algn="l" eaLnBrk="1" hangingPunct="1">
              <a:lnSpc>
                <a:spcPct val="120000"/>
              </a:lnSpc>
            </a:pPr>
            <a:r>
              <a:rPr lang="en-US" altLang="zh-TW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	</a:t>
            </a:r>
            <a:r>
              <a:rPr lang="zh-TW" altLang="en-US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阻尼磁鐵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: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利用金屬片在磁場中之旋渦電流作為阻尼來消耗擺動動能</a:t>
            </a:r>
          </a:p>
          <a:p>
            <a:pPr algn="l" eaLnBrk="1" hangingPunct="1">
              <a:lnSpc>
                <a:spcPct val="120000"/>
              </a:lnSpc>
            </a:pPr>
            <a:r>
              <a:rPr lang="zh-TW" altLang="en-US" sz="2400" dirty="0">
                <a:solidFill>
                  <a:srgbClr val="CC3300"/>
                </a:solidFill>
                <a:latin typeface="Arial" panose="020B0604020202020204" pitchFamily="34" charset="0"/>
                <a:ea typeface="華康正顏楷體W7(P)" pitchFamily="66" charset="-120"/>
              </a:rPr>
              <a:t>導線間距離</a:t>
            </a:r>
            <a:r>
              <a:rPr lang="en-US" altLang="zh-TW" sz="2400" dirty="0">
                <a:solidFill>
                  <a:srgbClr val="CC3300"/>
                </a:solidFill>
                <a:latin typeface="Arial" panose="020B0604020202020204" pitchFamily="34" charset="0"/>
                <a:ea typeface="華康正顏楷體W7(P)" pitchFamily="66" charset="-120"/>
              </a:rPr>
              <a:t>: d</a:t>
            </a:r>
            <a:r>
              <a:rPr lang="en-US" altLang="zh-TW" sz="2400" baseline="-25000" dirty="0">
                <a:solidFill>
                  <a:srgbClr val="CC3300"/>
                </a:solidFill>
                <a:latin typeface="Arial" panose="020B0604020202020204" pitchFamily="34" charset="0"/>
                <a:ea typeface="華康正顏楷體W7(P)" pitchFamily="66" charset="-120"/>
              </a:rPr>
              <a:t>0</a:t>
            </a:r>
            <a:r>
              <a:rPr lang="en-US" altLang="zh-TW" sz="2400" dirty="0">
                <a:solidFill>
                  <a:srgbClr val="CC3300"/>
                </a:solidFill>
                <a:latin typeface="Arial" panose="020B0604020202020204" pitchFamily="34" charset="0"/>
                <a:ea typeface="華康正顏楷體W7(P)" pitchFamily="66" charset="-120"/>
              </a:rPr>
              <a:t> ~ 2 mm</a:t>
            </a:r>
          </a:p>
          <a:p>
            <a:pPr algn="l" eaLnBrk="1" hangingPunct="1">
              <a:lnSpc>
                <a:spcPct val="120000"/>
              </a:lnSpc>
            </a:pPr>
            <a:r>
              <a:rPr lang="zh-TW" altLang="en-US" sz="2400" dirty="0">
                <a:solidFill>
                  <a:srgbClr val="CC3300"/>
                </a:solidFill>
                <a:latin typeface="Arial" panose="020B0604020202020204" pitchFamily="34" charset="0"/>
                <a:ea typeface="華康正顏楷體W7(P)" pitchFamily="66" charset="-120"/>
              </a:rPr>
              <a:t>擺動週期</a:t>
            </a:r>
            <a:r>
              <a:rPr lang="en-US" altLang="zh-TW" sz="2400" dirty="0">
                <a:solidFill>
                  <a:srgbClr val="CC3300"/>
                </a:solidFill>
                <a:latin typeface="Arial" panose="020B0604020202020204" pitchFamily="34" charset="0"/>
                <a:ea typeface="華康正顏楷體W7(P)" pitchFamily="66" charset="-120"/>
              </a:rPr>
              <a:t>: ~2 s</a:t>
            </a:r>
            <a:endParaRPr lang="en-US" altLang="zh-TW" sz="2000" dirty="0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87DA43D-143A-4709-B72A-260680E6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66" y="141803"/>
            <a:ext cx="5694261" cy="807840"/>
          </a:xfrm>
        </p:spPr>
        <p:txBody>
          <a:bodyPr/>
          <a:lstStyle/>
          <a:p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實驗</a:t>
            </a:r>
            <a:r>
              <a:rPr lang="en-US" altLang="zh-TW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: </a:t>
            </a:r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利用電流天平</a:t>
            </a:r>
            <a:r>
              <a:rPr lang="en-US" altLang="zh-TW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(current balance)</a:t>
            </a:r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測磁力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408589E-BFCF-4049-890A-FEB61CA1892E}"/>
              </a:ext>
            </a:extLst>
          </p:cNvPr>
          <p:cNvSpPr/>
          <p:nvPr/>
        </p:nvSpPr>
        <p:spPr>
          <a:xfrm>
            <a:off x="249852" y="949643"/>
            <a:ext cx="6062364" cy="1901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靜導線</a:t>
            </a:r>
            <a:r>
              <a:rPr lang="en-US" altLang="zh-TW" sz="2400" b="1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:</a:t>
            </a:r>
            <a:r>
              <a:rPr lang="zh-TW" altLang="en-US" sz="2400" b="1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在固定底座上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,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電流</a:t>
            </a:r>
            <a:r>
              <a:rPr lang="en-US" altLang="zh-TW" sz="2400" dirty="0">
                <a:solidFill>
                  <a:srgbClr val="000066"/>
                </a:solidFill>
                <a:latin typeface="Bodoni MT" panose="02070603080606020203" pitchFamily="18" charset="0"/>
                <a:ea typeface="華康正顏楷體W7(P)" pitchFamily="66" charset="-120"/>
              </a:rPr>
              <a:t>I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動導線</a:t>
            </a:r>
            <a:r>
              <a:rPr lang="en-US" altLang="zh-TW" sz="2400" b="1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:</a:t>
            </a:r>
            <a:r>
              <a:rPr lang="zh-TW" altLang="en-US" sz="2400" b="1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形成</a:t>
            </a:r>
            <a:r>
              <a:rPr lang="zh-TW" altLang="en-US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可動框架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之一部份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,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以</a:t>
            </a:r>
            <a:r>
              <a:rPr lang="zh-TW" altLang="en-US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刀口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架在</a:t>
            </a:r>
            <a:r>
              <a:rPr lang="zh-TW" altLang="en-US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刀口架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上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,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可自由擺動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,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反向電流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I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受排斥磁力向上傾斜擺動</a:t>
            </a:r>
          </a:p>
        </p:txBody>
      </p:sp>
      <p:sp>
        <p:nvSpPr>
          <p:cNvPr id="4" name="矩形 3">
            <a:hlinkClick r:id="rId2" action="ppaction://hlinksldjump"/>
            <a:extLst>
              <a:ext uri="{FF2B5EF4-FFF2-40B4-BE49-F238E27FC236}">
                <a16:creationId xmlns:a16="http://schemas.microsoft.com/office/drawing/2014/main" id="{63268655-718D-479D-BB10-50DC44221CF5}"/>
              </a:ext>
            </a:extLst>
          </p:cNvPr>
          <p:cNvSpPr/>
          <p:nvPr/>
        </p:nvSpPr>
        <p:spPr>
          <a:xfrm>
            <a:off x="6951345" y="27432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華康正顏楷體W7(P)" pitchFamily="66" charset="-120"/>
                <a:hlinkClick r:id="rId2" action="ppaction://hlinksldjump"/>
              </a:rPr>
              <a:t>電流天平儀器裝置注意事項</a:t>
            </a:r>
            <a:endParaRPr lang="zh-TW" altLang="en-US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97F7108-CAC5-4AD5-96FF-A5AC15689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902" y="1327042"/>
            <a:ext cx="2832246" cy="21019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3CE51F19-670E-4005-844A-E76EDB0C63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1194" y="1132760"/>
            <a:ext cx="8892989" cy="5240331"/>
          </a:xfrm>
        </p:spPr>
        <p:txBody>
          <a:bodyPr>
            <a:normAutofit fontScale="85000" lnSpcReduction="10000"/>
          </a:bodyPr>
          <a:lstStyle/>
          <a:p>
            <a:pPr marL="381000" indent="-38100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Tx/>
              <a:buFont typeface="Wingdings" pitchFamily="2" charset="2"/>
              <a:buAutoNum type="arabicPeriod"/>
              <a:defRPr/>
            </a:pPr>
            <a:r>
              <a:rPr lang="zh-TW" altLang="en-US" sz="2800" dirty="0"/>
              <a:t>雷射光很容易對視網膜造成永久性的傷害，切記絕對</a:t>
            </a:r>
            <a:r>
              <a:rPr lang="zh-TW" altLang="en-US" sz="2800" dirty="0">
                <a:solidFill>
                  <a:srgbClr val="FF0000"/>
                </a:solidFill>
              </a:rPr>
              <a:t>不可將雷射光直接對著自己或他人的眼睛射照</a:t>
            </a:r>
            <a:r>
              <a:rPr lang="zh-TW" altLang="en-US" sz="2800" dirty="0"/>
              <a:t>。</a:t>
            </a:r>
          </a:p>
          <a:p>
            <a:pPr marL="381000" indent="-38100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Tx/>
              <a:buFont typeface="Wingdings" pitchFamily="2" charset="2"/>
              <a:buAutoNum type="arabicPeriod"/>
              <a:defRPr/>
            </a:pPr>
            <a:r>
              <a:rPr lang="zh-TW" altLang="en-US" sz="2800" dirty="0"/>
              <a:t>雷射光經光滑表面反射得的雷射光也可能會對眼睛造成嚴重的傷害，所以雷用使用操作時也要隨時留意，避免經雷射的反射光照射到自己或他人的頭部。</a:t>
            </a:r>
          </a:p>
          <a:p>
            <a:pPr marL="381000" indent="-38100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Tx/>
              <a:buFont typeface="Wingdings" pitchFamily="2" charset="2"/>
              <a:buAutoNum type="arabicPeriod"/>
              <a:defRPr/>
            </a:pPr>
            <a:r>
              <a:rPr lang="zh-TW" altLang="en-US" sz="2800" dirty="0"/>
              <a:t>高功率的雷射光，縱使不是經光滑表面反射，而是經過一般粗糙的表面散射後，仍極有可能對人的眼睛、甚或人體造成不小的傷害。所以，高功率雷射更要嚴格遵守使用雷射的相關安全規範。</a:t>
            </a:r>
          </a:p>
          <a:p>
            <a:pPr marL="381000" indent="-38100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Tx/>
              <a:buFont typeface="Wingdings" pitchFamily="2" charset="2"/>
              <a:buAutoNum type="arabicPeriod"/>
              <a:defRPr/>
            </a:pPr>
            <a:r>
              <a:rPr lang="zh-TW" altLang="en-US" sz="2800" dirty="0"/>
              <a:t>雷射的內部通常含有高壓電源裝置，特別是高功率雷射，故未經允許不可隨意開啟儀器外殼，以免發生高壓觸電的危險。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2079167-70B5-440D-8C99-0EF2D8A66E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0895" y="362989"/>
            <a:ext cx="6053586" cy="617901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/>
              <a:t>雷射使用的基本安全規則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F0C1463-D80B-4A75-94E4-F9D45D5DF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6178034"/>
            <a:ext cx="184731" cy="36933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DA56D68-B03D-4EE3-8B51-556A0964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1260707"/>
            <a:ext cx="5421311" cy="168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609600" indent="-609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algn="l" eaLnBrk="1" hangingPunct="1">
              <a:lnSpc>
                <a:spcPct val="115000"/>
              </a:lnSpc>
            </a:pPr>
            <a:r>
              <a:rPr lang="zh-TW" altLang="en-US" sz="2400" b="1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反射鏡</a:t>
            </a:r>
            <a:r>
              <a:rPr lang="en-US" altLang="zh-TW" sz="2400" b="1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: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	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傾斜角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q,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與</a:t>
            </a:r>
            <a:r>
              <a:rPr lang="zh-TW" altLang="en-US" sz="2400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尺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距離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b,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與導線距離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a, </a:t>
            </a:r>
          </a:p>
          <a:p>
            <a:pPr algn="l" eaLnBrk="1" hangingPunct="1">
              <a:lnSpc>
                <a:spcPct val="115000"/>
              </a:lnSpc>
            </a:pPr>
            <a:r>
              <a:rPr lang="zh-TW" altLang="en-US" sz="2400" b="1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雷射光</a:t>
            </a:r>
            <a:r>
              <a:rPr lang="en-US" altLang="zh-TW" sz="2400" b="1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: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反射高度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D</a:t>
            </a:r>
            <a:endParaRPr lang="zh-TW" altLang="en-US" sz="2400" dirty="0">
              <a:solidFill>
                <a:srgbClr val="000066"/>
              </a:solidFill>
              <a:latin typeface="Arial" panose="020B0604020202020204" pitchFamily="34" charset="0"/>
              <a:ea typeface="華康正顏楷體W7(P)" pitchFamily="66" charset="-120"/>
            </a:endParaRPr>
          </a:p>
          <a:p>
            <a:pPr algn="l" eaLnBrk="1" hangingPunct="1">
              <a:lnSpc>
                <a:spcPct val="115000"/>
              </a:lnSpc>
            </a:pPr>
            <a:endParaRPr lang="en-US" altLang="zh-TW" sz="2000" dirty="0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pic>
        <p:nvPicPr>
          <p:cNvPr id="7172" name="Picture 4" descr="exp18-3">
            <a:extLst>
              <a:ext uri="{FF2B5EF4-FFF2-40B4-BE49-F238E27FC236}">
                <a16:creationId xmlns:a16="http://schemas.microsoft.com/office/drawing/2014/main" id="{F2D4E94D-AF12-43A9-9E88-B9E7BBB66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80" y="564144"/>
            <a:ext cx="3755940" cy="632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9F6A97-1CFA-4EA7-A0E1-40451177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8" y="165444"/>
            <a:ext cx="5953195" cy="10952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華康正顏楷體W7(P)" pitchFamily="66" charset="-120"/>
              </a:rPr>
              <a:t>用光槓桿</a:t>
            </a:r>
            <a:r>
              <a:rPr lang="en-US" altLang="zh-TW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華康正顏楷體W7(P)" pitchFamily="66" charset="-120"/>
              </a:rPr>
              <a:t>(optical level)</a:t>
            </a:r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華康正顏楷體W7(P)" pitchFamily="66" charset="-120"/>
              </a:rPr>
              <a:t>測量上下導線移動距離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C0B3B8-F056-4871-8036-D01F7DADC8D7}"/>
              </a:ext>
            </a:extLst>
          </p:cNvPr>
          <p:cNvSpPr/>
          <p:nvPr/>
        </p:nvSpPr>
        <p:spPr>
          <a:xfrm>
            <a:off x="708285" y="2546435"/>
            <a:ext cx="4953000" cy="43115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D/b = tan2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  <a:sym typeface="Symbol" panose="05050102010706020507" pitchFamily="18" charset="2"/>
              </a:rPr>
              <a:t>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</a:t>
            </a:r>
          </a:p>
          <a:p>
            <a:pPr lvl="0">
              <a:lnSpc>
                <a:spcPct val="115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       ~ 2tan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  <a:sym typeface="Symbol" panose="05050102010706020507" pitchFamily="18" charset="2"/>
              </a:rPr>
              <a:t>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 (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小角度時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)</a:t>
            </a:r>
          </a:p>
          <a:p>
            <a:pPr lvl="0">
              <a:lnSpc>
                <a:spcPct val="115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       = 2(d</a:t>
            </a:r>
            <a:r>
              <a:rPr lang="en-US" altLang="zh-TW" sz="2400" baseline="-250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0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/a)</a:t>
            </a:r>
          </a:p>
          <a:p>
            <a:pPr lvl="0">
              <a:lnSpc>
                <a:spcPct val="115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d</a:t>
            </a:r>
            <a:r>
              <a:rPr lang="en-US" altLang="zh-TW" sz="2400" baseline="-250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0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: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兩導線間隔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</a:t>
            </a:r>
          </a:p>
          <a:p>
            <a:pPr lvl="0">
              <a:lnSpc>
                <a:spcPct val="115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d : 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兩導線中心距離</a:t>
            </a:r>
            <a:endParaRPr lang="en-US" altLang="zh-TW" sz="2400" dirty="0">
              <a:solidFill>
                <a:srgbClr val="000066"/>
              </a:solidFill>
              <a:latin typeface="Arial" panose="020B0604020202020204" pitchFamily="34" charset="0"/>
              <a:ea typeface="華康正顏楷體W7(P)" pitchFamily="66" charset="-120"/>
            </a:endParaRPr>
          </a:p>
          <a:p>
            <a:pPr lvl="0">
              <a:lnSpc>
                <a:spcPct val="115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 d = 2r + d</a:t>
            </a:r>
            <a:r>
              <a:rPr lang="en-US" altLang="zh-TW" sz="2400" baseline="-250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0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 (r:</a:t>
            </a:r>
            <a:r>
              <a:rPr lang="zh-TW" altLang="en-US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導線半徑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  <a:cs typeface="Tahoma" panose="020B0604030504040204" pitchFamily="34" charset="0"/>
              </a:rPr>
              <a:t>≠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0)</a:t>
            </a:r>
          </a:p>
          <a:p>
            <a:pPr lvl="0">
              <a:lnSpc>
                <a:spcPct val="115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    = 2r + </a:t>
            </a:r>
            <a:r>
              <a:rPr lang="en-US" altLang="zh-TW" sz="2400" dirty="0" err="1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aD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/2b</a:t>
            </a:r>
          </a:p>
          <a:p>
            <a:pPr lvl="0">
              <a:lnSpc>
                <a:spcPct val="115000"/>
              </a:lnSpc>
            </a:pPr>
            <a:endParaRPr lang="en-US" altLang="zh-TW" sz="2400" dirty="0">
              <a:solidFill>
                <a:srgbClr val="000066"/>
              </a:solidFill>
              <a:latin typeface="Arial" panose="020B0604020202020204" pitchFamily="34" charset="0"/>
              <a:ea typeface="華康正顏楷體W7(P)" pitchFamily="66" charset="-120"/>
            </a:endParaRPr>
          </a:p>
          <a:p>
            <a:pPr lvl="0">
              <a:lnSpc>
                <a:spcPct val="115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I = I</a:t>
            </a:r>
            <a:r>
              <a:rPr lang="en-US" altLang="zh-TW" sz="2400" baseline="-250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1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= I</a:t>
            </a:r>
            <a:r>
              <a:rPr lang="en-US" altLang="zh-TW" sz="2400" baseline="-250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2</a:t>
            </a:r>
          </a:p>
          <a:p>
            <a:pPr lvl="0">
              <a:lnSpc>
                <a:spcPct val="115000"/>
              </a:lnSpc>
            </a:pP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F = mg = 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  <a:sym typeface="Symbol" panose="05050102010706020507" pitchFamily="18" charset="2"/>
              </a:rPr>
              <a:t></a:t>
            </a:r>
            <a:r>
              <a:rPr lang="en-US" altLang="zh-TW" sz="2400" baseline="-250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0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I</a:t>
            </a:r>
            <a:r>
              <a:rPr lang="en-US" altLang="zh-TW" sz="2400" baseline="300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2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l/2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  <a:sym typeface="Symbol" panose="05050102010706020507" pitchFamily="18" charset="2"/>
              </a:rPr>
              <a:t>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d 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  <a:sym typeface="Symbol" panose="05050102010706020507" pitchFamily="18" charset="2"/>
              </a:rPr>
              <a:t></a:t>
            </a:r>
            <a:r>
              <a:rPr lang="en-US" altLang="zh-TW" sz="24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 I</a:t>
            </a:r>
            <a:r>
              <a:rPr lang="en-US" altLang="zh-TW" sz="2400" baseline="30000" dirty="0">
                <a:solidFill>
                  <a:srgbClr val="000066"/>
                </a:solidFill>
                <a:latin typeface="Arial" panose="020B0604020202020204" pitchFamily="34" charset="0"/>
                <a:ea typeface="華康正顏楷體W7(P)" pitchFamily="66" charset="-120"/>
              </a:rPr>
              <a:t>2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D4F51DE-F464-424A-B24B-6618CFA9034A}"/>
              </a:ext>
            </a:extLst>
          </p:cNvPr>
          <p:cNvSpPr/>
          <p:nvPr/>
        </p:nvSpPr>
        <p:spPr>
          <a:xfrm>
            <a:off x="6938905" y="26088"/>
            <a:ext cx="29670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0000CC"/>
                </a:solidFill>
                <a:latin typeface="+mn-ea"/>
                <a:hlinkClick r:id="rId3" action="ppaction://hlinksldjump"/>
              </a:rPr>
              <a:t>光槓桿</a:t>
            </a:r>
            <a:r>
              <a:rPr lang="en-US" altLang="zh-TW" b="1" dirty="0">
                <a:solidFill>
                  <a:srgbClr val="0000CC"/>
                </a:solidFill>
                <a:latin typeface="+mn-ea"/>
                <a:hlinkClick r:id="rId3" action="ppaction://hlinksldjump"/>
              </a:rPr>
              <a:t>(optical lever)</a:t>
            </a:r>
            <a:r>
              <a:rPr lang="zh-TW" altLang="en-US" b="1" dirty="0">
                <a:solidFill>
                  <a:srgbClr val="0000CC"/>
                </a:solidFill>
                <a:latin typeface="+mn-ea"/>
                <a:hlinkClick r:id="rId3" action="ppaction://hlinksldjump"/>
              </a:rPr>
              <a:t>說明</a:t>
            </a:r>
            <a:endParaRPr lang="zh-TW" altLang="en-US" b="1" dirty="0"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55344E-C107-49E0-8979-792AD87E7B4A}"/>
              </a:ext>
            </a:extLst>
          </p:cNvPr>
          <p:cNvSpPr/>
          <p:nvPr/>
        </p:nvSpPr>
        <p:spPr>
          <a:xfrm>
            <a:off x="9259669" y="539255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8000"/>
                </a:solidFill>
                <a:latin typeface="Arial" panose="020B0604020202020204" pitchFamily="34" charset="0"/>
                <a:ea typeface="華康正顏楷體W7(P)" pitchFamily="66" charset="-120"/>
              </a:rPr>
              <a:t>雷射</a:t>
            </a:r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8816C7-3475-4F2D-851C-BEA604D2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33" y="72843"/>
            <a:ext cx="5470422" cy="1105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 dirty="0">
                <a:solidFill>
                  <a:schemeClr val="accent1">
                    <a:lumMod val="50000"/>
                  </a:schemeClr>
                </a:solidFill>
              </a:rPr>
              <a:t>MOTECH DR2002</a:t>
            </a:r>
            <a:br>
              <a:rPr lang="en-US" altLang="zh-TW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</a:rPr>
              <a:t>可程式直流電源供應器</a:t>
            </a:r>
            <a:endParaRPr lang="zh-TW" altLang="en-US" sz="36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D4348BC-F7F8-4D84-AE2E-534B4F632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0" b="3375"/>
          <a:stretch/>
        </p:blipFill>
        <p:spPr>
          <a:xfrm>
            <a:off x="936555" y="1814683"/>
            <a:ext cx="5327675" cy="3278563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7C7E59B3-D967-46DF-80EC-D9903055B72F}"/>
              </a:ext>
            </a:extLst>
          </p:cNvPr>
          <p:cNvSpPr/>
          <p:nvPr/>
        </p:nvSpPr>
        <p:spPr>
          <a:xfrm>
            <a:off x="971898" y="4365610"/>
            <a:ext cx="921488" cy="5404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88CF71D-2837-48F3-9592-2399DA21941D}"/>
              </a:ext>
            </a:extLst>
          </p:cNvPr>
          <p:cNvSpPr/>
          <p:nvPr/>
        </p:nvSpPr>
        <p:spPr>
          <a:xfrm>
            <a:off x="412329" y="5435597"/>
            <a:ext cx="1456849" cy="510778"/>
          </a:xfrm>
          <a:prstGeom prst="roundRect">
            <a:avLst/>
          </a:prstGeom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marL="265113" indent="-265113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電源鍵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0D63C41-0DF8-4039-BCFB-F69ACD35819A}"/>
              </a:ext>
            </a:extLst>
          </p:cNvPr>
          <p:cNvCxnSpPr>
            <a:cxnSpLocks/>
          </p:cNvCxnSpPr>
          <p:nvPr/>
        </p:nvCxnSpPr>
        <p:spPr>
          <a:xfrm flipV="1">
            <a:off x="684715" y="4769245"/>
            <a:ext cx="532567" cy="6612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1FE90CB-C8F6-47C3-AE1B-62D020985A1E}"/>
              </a:ext>
            </a:extLst>
          </p:cNvPr>
          <p:cNvSpPr/>
          <p:nvPr/>
        </p:nvSpPr>
        <p:spPr>
          <a:xfrm>
            <a:off x="2696878" y="4305847"/>
            <a:ext cx="1685468" cy="92232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4CF7BFD2-5935-45E4-B8F8-F918F44622AB}"/>
              </a:ext>
            </a:extLst>
          </p:cNvPr>
          <p:cNvSpPr/>
          <p:nvPr/>
        </p:nvSpPr>
        <p:spPr>
          <a:xfrm>
            <a:off x="2808964" y="5728740"/>
            <a:ext cx="1456849" cy="510778"/>
          </a:xfrm>
          <a:prstGeom prst="roundRect">
            <a:avLst/>
          </a:prstGeom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marL="265113" indent="-265113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輸出端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D903307-3B01-4206-8B54-BBCD3272D1A7}"/>
              </a:ext>
            </a:extLst>
          </p:cNvPr>
          <p:cNvSpPr/>
          <p:nvPr/>
        </p:nvSpPr>
        <p:spPr>
          <a:xfrm>
            <a:off x="5716402" y="2519139"/>
            <a:ext cx="525294" cy="563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E15D6C3C-756B-4110-A7F4-B48C7772D872}"/>
              </a:ext>
            </a:extLst>
          </p:cNvPr>
          <p:cNvCxnSpPr>
            <a:cxnSpLocks/>
            <a:stCxn id="11" idx="0"/>
            <a:endCxn id="10" idx="2"/>
          </p:cNvCxnSpPr>
          <p:nvPr/>
        </p:nvCxnSpPr>
        <p:spPr>
          <a:xfrm flipV="1">
            <a:off x="3537388" y="5228172"/>
            <a:ext cx="2224" cy="5005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9344F80-0EFD-49A9-9FC8-1ED4500EE950}"/>
              </a:ext>
            </a:extLst>
          </p:cNvPr>
          <p:cNvSpPr/>
          <p:nvPr/>
        </p:nvSpPr>
        <p:spPr>
          <a:xfrm>
            <a:off x="6985336" y="2167673"/>
            <a:ext cx="2109907" cy="919401"/>
          </a:xfrm>
          <a:prstGeom prst="roundRect">
            <a:avLst/>
          </a:prstGeom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marL="265113" indent="-265113" algn="r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電壓設定鍵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indent="-265113" algn="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電流設定鍵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19FD6922-5F5E-4BDD-B0FB-0FDEA830A80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6241696" y="2711370"/>
            <a:ext cx="710214" cy="895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423D9F9-5693-499A-84F7-71D34525F738}"/>
              </a:ext>
            </a:extLst>
          </p:cNvPr>
          <p:cNvSpPr/>
          <p:nvPr/>
        </p:nvSpPr>
        <p:spPr>
          <a:xfrm>
            <a:off x="3680506" y="2493685"/>
            <a:ext cx="1986196" cy="12055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CB07BB25-67A9-4E22-A853-A889181F907F}"/>
              </a:ext>
            </a:extLst>
          </p:cNvPr>
          <p:cNvSpPr/>
          <p:nvPr/>
        </p:nvSpPr>
        <p:spPr>
          <a:xfrm>
            <a:off x="6795448" y="3369293"/>
            <a:ext cx="2713928" cy="887254"/>
          </a:xfrm>
          <a:prstGeom prst="roundRect">
            <a:avLst>
              <a:gd name="adj" fmla="val 11278"/>
            </a:avLst>
          </a:prstGeom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65113" indent="-265113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以上下左右鍵或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indent="-265113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數字鍵設定輸出值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21E3D480-B117-4FCA-94B0-CE6F97E8A912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5400262" y="3606028"/>
            <a:ext cx="1395187" cy="2068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4D61CB73-E01F-4C79-B021-DCD04EE0E403}"/>
              </a:ext>
            </a:extLst>
          </p:cNvPr>
          <p:cNvGrpSpPr>
            <a:grpSpLocks noChangeAspect="1"/>
          </p:cNvGrpSpPr>
          <p:nvPr/>
        </p:nvGrpSpPr>
        <p:grpSpPr>
          <a:xfrm>
            <a:off x="4449398" y="4736147"/>
            <a:ext cx="324000" cy="324000"/>
            <a:chOff x="5295569" y="5596514"/>
            <a:chExt cx="648000" cy="648000"/>
          </a:xfrm>
        </p:grpSpPr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8D4871DF-5690-4E61-87AA-EF447867805F}"/>
                </a:ext>
              </a:extLst>
            </p:cNvPr>
            <p:cNvCxnSpPr>
              <a:cxnSpLocks/>
            </p:cNvCxnSpPr>
            <p:nvPr/>
          </p:nvCxnSpPr>
          <p:spPr>
            <a:xfrm>
              <a:off x="5295569" y="5596514"/>
              <a:ext cx="648000" cy="64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A57F927A-0C49-4B8C-A934-76E45BEAE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5569" y="5596514"/>
              <a:ext cx="648000" cy="64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B56A70FB-87CC-4292-879E-3561713E5FEE}"/>
              </a:ext>
            </a:extLst>
          </p:cNvPr>
          <p:cNvGrpSpPr>
            <a:grpSpLocks noChangeAspect="1"/>
          </p:cNvGrpSpPr>
          <p:nvPr/>
        </p:nvGrpSpPr>
        <p:grpSpPr>
          <a:xfrm>
            <a:off x="2281439" y="4739634"/>
            <a:ext cx="324000" cy="324000"/>
            <a:chOff x="5295569" y="5596514"/>
            <a:chExt cx="648000" cy="648000"/>
          </a:xfrm>
        </p:grpSpPr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F0A88EF6-C9F3-4D12-966F-CFA0C8FEA82E}"/>
                </a:ext>
              </a:extLst>
            </p:cNvPr>
            <p:cNvCxnSpPr>
              <a:cxnSpLocks/>
            </p:cNvCxnSpPr>
            <p:nvPr/>
          </p:nvCxnSpPr>
          <p:spPr>
            <a:xfrm>
              <a:off x="5295569" y="5596514"/>
              <a:ext cx="648000" cy="64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FF70FE82-47A7-4BE9-AB2D-D978C9F2F9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5569" y="5596514"/>
              <a:ext cx="648000" cy="64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1987106-6C4B-4990-B179-A62F0CA2C8DC}"/>
              </a:ext>
            </a:extLst>
          </p:cNvPr>
          <p:cNvSpPr/>
          <p:nvPr/>
        </p:nvSpPr>
        <p:spPr>
          <a:xfrm>
            <a:off x="5076654" y="4412370"/>
            <a:ext cx="1115342" cy="4698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87EDA49C-7895-4797-A14C-023E316659EB}"/>
              </a:ext>
            </a:extLst>
          </p:cNvPr>
          <p:cNvSpPr/>
          <p:nvPr/>
        </p:nvSpPr>
        <p:spPr>
          <a:xfrm>
            <a:off x="6900467" y="4425983"/>
            <a:ext cx="1546875" cy="492919"/>
          </a:xfrm>
          <a:prstGeom prst="roundRect">
            <a:avLst>
              <a:gd name="adj" fmla="val 11278"/>
            </a:avLst>
          </a:prstGeom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65113" indent="-265113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輸出鍵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E77B489-F9DB-4847-856E-761A49B56276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6234504" y="4662554"/>
            <a:ext cx="665962" cy="98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01C88DDE-95D8-4390-9ED3-1E609C92161D}"/>
              </a:ext>
            </a:extLst>
          </p:cNvPr>
          <p:cNvSpPr/>
          <p:nvPr/>
        </p:nvSpPr>
        <p:spPr>
          <a:xfrm>
            <a:off x="5210936" y="1231964"/>
            <a:ext cx="4139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EA433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OVP</a:t>
            </a:r>
            <a:r>
              <a:rPr lang="en-US" altLang="zh-TW" sz="2000" dirty="0">
                <a:solidFill>
                  <a:srgbClr val="4D515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  (Overvoltage Protection)</a:t>
            </a:r>
            <a:r>
              <a:rPr lang="zh-TW" altLang="en-US" sz="2000" dirty="0">
                <a:solidFill>
                  <a:srgbClr val="4D515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指示燈</a:t>
            </a: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A4F6ED9F-450A-4BB5-9AA0-1D4B6E68CC23}"/>
              </a:ext>
            </a:extLst>
          </p:cNvPr>
          <p:cNvSpPr/>
          <p:nvPr/>
        </p:nvSpPr>
        <p:spPr>
          <a:xfrm>
            <a:off x="5497097" y="1536311"/>
            <a:ext cx="4032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EA433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OCP</a:t>
            </a:r>
            <a:r>
              <a:rPr lang="en-US" altLang="zh-TW" sz="2000" dirty="0">
                <a:solidFill>
                  <a:srgbClr val="4D515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 (Overcurrent Protection)</a:t>
            </a:r>
            <a:r>
              <a:rPr lang="zh-TW" altLang="en-US" sz="2000" dirty="0">
                <a:solidFill>
                  <a:srgbClr val="4D515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指示燈</a:t>
            </a: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D4CBEB09-4559-4888-A312-955D17E5FC1C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4364412" y="1536312"/>
            <a:ext cx="408986" cy="7413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E288EAB1-A10D-4012-A845-BAFE16681F3E}"/>
              </a:ext>
            </a:extLst>
          </p:cNvPr>
          <p:cNvSpPr/>
          <p:nvPr/>
        </p:nvSpPr>
        <p:spPr>
          <a:xfrm>
            <a:off x="4024547" y="2277672"/>
            <a:ext cx="679731" cy="1692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5DA28C52-7E94-40B3-B8BC-5171DEE2049D}"/>
              </a:ext>
            </a:extLst>
          </p:cNvPr>
          <p:cNvSpPr/>
          <p:nvPr/>
        </p:nvSpPr>
        <p:spPr>
          <a:xfrm>
            <a:off x="5210936" y="1254549"/>
            <a:ext cx="4238719" cy="669257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2" name="表格 61">
            <a:extLst>
              <a:ext uri="{FF2B5EF4-FFF2-40B4-BE49-F238E27FC236}">
                <a16:creationId xmlns:a16="http://schemas.microsoft.com/office/drawing/2014/main" id="{F63FE36E-49C1-4C8F-9E67-7F16CA5BF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976765"/>
              </p:ext>
            </p:extLst>
          </p:nvPr>
        </p:nvGraphicFramePr>
        <p:xfrm>
          <a:off x="5979049" y="5097901"/>
          <a:ext cx="3710150" cy="1708912"/>
        </p:xfrm>
        <a:graphic>
          <a:graphicData uri="http://schemas.openxmlformats.org/drawingml/2006/table">
            <a:tbl>
              <a:tblPr/>
              <a:tblGrid>
                <a:gridCol w="1855075">
                  <a:extLst>
                    <a:ext uri="{9D8B030D-6E8A-4147-A177-3AD203B41FA5}">
                      <a16:colId xmlns:a16="http://schemas.microsoft.com/office/drawing/2014/main" val="2349681799"/>
                    </a:ext>
                  </a:extLst>
                </a:gridCol>
                <a:gridCol w="1855075">
                  <a:extLst>
                    <a:ext uri="{9D8B030D-6E8A-4147-A177-3AD203B41FA5}">
                      <a16:colId xmlns:a16="http://schemas.microsoft.com/office/drawing/2014/main" val="923687992"/>
                    </a:ext>
                  </a:extLst>
                </a:gridCol>
              </a:tblGrid>
              <a:tr h="30172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Output Rate</a:t>
                      </a:r>
                    </a:p>
                  </a:txBody>
                  <a:tcPr marL="2807" marR="2807" marT="2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807" marR="2807" marT="2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267695"/>
                  </a:ext>
                </a:extLst>
              </a:tr>
              <a:tr h="301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Low Range</a:t>
                      </a:r>
                    </a:p>
                  </a:txBody>
                  <a:tcPr marL="2807" marR="2807" marT="2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0～10V/0～20A</a:t>
                      </a:r>
                    </a:p>
                  </a:txBody>
                  <a:tcPr marL="2807" marR="2807" marT="2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660610"/>
                  </a:ext>
                </a:extLst>
              </a:tr>
              <a:tr h="478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High Range</a:t>
                      </a:r>
                    </a:p>
                  </a:txBody>
                  <a:tcPr marL="2807" marR="2807" marT="2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0～20V/0～10A</a:t>
                      </a:r>
                    </a:p>
                  </a:txBody>
                  <a:tcPr marL="2807" marR="2807" marT="2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46783"/>
                  </a:ext>
                </a:extLst>
              </a:tr>
              <a:tr h="30172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Output Channel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807" marR="2807" marT="2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807" marR="2807" marT="2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059942"/>
                  </a:ext>
                </a:extLst>
              </a:tr>
              <a:tr h="301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Output Power</a:t>
                      </a:r>
                    </a:p>
                  </a:txBody>
                  <a:tcPr marL="2807" marR="2807" marT="2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200W</a:t>
                      </a:r>
                    </a:p>
                  </a:txBody>
                  <a:tcPr marL="2807" marR="2807" marT="2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134106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D6A4168F-23EA-4158-A89A-BF54DD7C6BDF}"/>
              </a:ext>
            </a:extLst>
          </p:cNvPr>
          <p:cNvSpPr/>
          <p:nvPr/>
        </p:nvSpPr>
        <p:spPr>
          <a:xfrm>
            <a:off x="3995" y="1124264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簡單操作說明</a:t>
            </a:r>
            <a:endParaRPr lang="zh-TW" altLang="en-US" sz="3600" dirty="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9C8BF5E3-8B46-4DB3-B6D0-5B778FBCC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38" y="426979"/>
            <a:ext cx="2945553" cy="158533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6338BE-5B4F-44A3-8019-7E308C0650B7}"/>
              </a:ext>
            </a:extLst>
          </p:cNvPr>
          <p:cNvSpPr/>
          <p:nvPr/>
        </p:nvSpPr>
        <p:spPr>
          <a:xfrm>
            <a:off x="6985336" y="303414"/>
            <a:ext cx="2853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dirty="0">
                <a:solidFill>
                  <a:srgbClr val="C00000"/>
                </a:solidFill>
              </a:rPr>
              <a:t>低電壓大電流 電源供應器   </a:t>
            </a:r>
            <a:r>
              <a:rPr lang="en-US" altLang="zh-TW" dirty="0">
                <a:solidFill>
                  <a:srgbClr val="C00000"/>
                </a:solidFill>
              </a:rPr>
              <a:t> DC 10 V 20 A      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07057"/>
      </p:ext>
    </p:extLst>
  </p:cSld>
  <p:clrMapOvr>
    <a:masterClrMapping/>
  </p:clrMapOvr>
</p:sld>
</file>

<file path=ppt/theme/theme1.xml><?xml version="1.0" encoding="utf-8"?>
<a:theme xmlns:a="http://schemas.openxmlformats.org/drawingml/2006/main" name="110科教中心">
  <a:themeElements>
    <a:clrScheme name="紫蘿蘭色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0科教中心" id="{50859793-D37A-402D-9905-A6AFFCC3DD89}" vid="{9F43E430-8E96-4256-B5E5-3B4BFA755987}"/>
    </a:ext>
  </a:extLst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0普物實驗室-3">
  <a:themeElements>
    <a:clrScheme name="自訂 2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0000CC"/>
      </a:hlink>
      <a:folHlink>
        <a:srgbClr val="AD84C6"/>
      </a:folHlink>
    </a:clrScheme>
    <a:fontScheme name="清大">
      <a:majorFont>
        <a:latin typeface="Calibri Light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0普物實驗室-3" id="{252C6708-C8EF-4D03-83BD-8D70E6B7B073}" vid="{4410EA8B-0EEE-48E8-925E-6873EE2E81AC}"/>
    </a:ext>
  </a:extLst>
</a:theme>
</file>

<file path=ppt/theme/theme4.xml><?xml version="1.0" encoding="utf-8"?>
<a:theme xmlns:a="http://schemas.openxmlformats.org/drawingml/2006/main" name="1_110普物實驗室-3">
  <a:themeElements>
    <a:clrScheme name="自訂 2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0000CC"/>
      </a:hlink>
      <a:folHlink>
        <a:srgbClr val="AD84C6"/>
      </a:folHlink>
    </a:clrScheme>
    <a:fontScheme name="清大">
      <a:majorFont>
        <a:latin typeface="Calibri Light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0普物實驗室-3" id="{252C6708-C8EF-4D03-83BD-8D70E6B7B073}" vid="{4410EA8B-0EEE-48E8-925E-6873EE2E81AC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110科教中心</Template>
  <TotalTime>7445</TotalTime>
  <Words>1901</Words>
  <Application>Microsoft Office PowerPoint</Application>
  <PresentationFormat>A4 紙張 (210x297 公釐)</PresentationFormat>
  <Paragraphs>263</Paragraphs>
  <Slides>24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44" baseType="lpstr">
      <vt:lpstr>Arial Unicode MS</vt:lpstr>
      <vt:lpstr>細明體_HKSCS-ExtB</vt:lpstr>
      <vt:lpstr>華康正顏楷體W7(P)</vt:lpstr>
      <vt:lpstr>微軟正黑體</vt:lpstr>
      <vt:lpstr>新細明體</vt:lpstr>
      <vt:lpstr>標楷體</vt:lpstr>
      <vt:lpstr>Arial</vt:lpstr>
      <vt:lpstr>Bodoni MT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110科教中心</vt:lpstr>
      <vt:lpstr>Office 佈景主題</vt:lpstr>
      <vt:lpstr>110普物實驗室-3</vt:lpstr>
      <vt:lpstr>1_110普物實驗室-3</vt:lpstr>
      <vt:lpstr>Equation</vt:lpstr>
      <vt:lpstr>電流天平A</vt:lpstr>
      <vt:lpstr>實驗 : 電流天平A</vt:lpstr>
      <vt:lpstr>電流天平A</vt:lpstr>
      <vt:lpstr>儀器介紹</vt:lpstr>
      <vt:lpstr>PowerPoint 簡報</vt:lpstr>
      <vt:lpstr>實驗: 利用電流天平(current balance)測磁力</vt:lpstr>
      <vt:lpstr>雷射使用的基本安全規則</vt:lpstr>
      <vt:lpstr>用光槓桿(optical level)測量上下導線移動距離</vt:lpstr>
      <vt:lpstr>MOTECH DR2002 可程式直流電源供應器</vt:lpstr>
      <vt:lpstr>直流電源供應器</vt:lpstr>
      <vt:lpstr>電流天平儀器裝置注意事項</vt:lpstr>
      <vt:lpstr>儀器介紹</vt:lpstr>
      <vt:lpstr>PowerPoint 簡報</vt:lpstr>
      <vt:lpstr>基座水平調整</vt:lpstr>
      <vt:lpstr>實驗前裝置確認</vt:lpstr>
      <vt:lpstr>架上動導線</vt:lpstr>
      <vt:lpstr>機台調整</vt:lpstr>
      <vt:lpstr>動/靜導線調整</vt:lpstr>
      <vt:lpstr>PowerPoint 簡報</vt:lpstr>
      <vt:lpstr>PowerPoint 簡報</vt:lpstr>
      <vt:lpstr>PowerPoint 簡報</vt:lpstr>
      <vt:lpstr>PowerPoint 簡報</vt:lpstr>
      <vt:lpstr>光槓桿(optical lever) —可精確測量微量長度的方法</vt:lpstr>
      <vt:lpstr>光槓桿(optical lever) —可精確測量微量長度的方法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W1111</dc:creator>
  <cp:lastModifiedBy>W1111</cp:lastModifiedBy>
  <cp:revision>124</cp:revision>
  <dcterms:created xsi:type="dcterms:W3CDTF">2024-01-31T09:32:21Z</dcterms:created>
  <dcterms:modified xsi:type="dcterms:W3CDTF">2024-03-05T08:26:43Z</dcterms:modified>
</cp:coreProperties>
</file>